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3" r:id="rId2"/>
    <p:sldId id="352" r:id="rId3"/>
    <p:sldId id="362" r:id="rId4"/>
    <p:sldId id="361" r:id="rId5"/>
    <p:sldId id="357" r:id="rId6"/>
    <p:sldId id="353" r:id="rId7"/>
    <p:sldId id="355" r:id="rId8"/>
    <p:sldId id="354" r:id="rId9"/>
    <p:sldId id="356" r:id="rId10"/>
    <p:sldId id="358" r:id="rId11"/>
    <p:sldId id="359" r:id="rId12"/>
    <p:sldId id="257" r:id="rId13"/>
    <p:sldId id="259" r:id="rId14"/>
    <p:sldId id="283" r:id="rId15"/>
    <p:sldId id="278"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160D73-125C-47EA-95DF-70822363C729}">
          <p14:sldIdLst>
            <p14:sldId id="363"/>
            <p14:sldId id="352"/>
            <p14:sldId id="362"/>
            <p14:sldId id="361"/>
            <p14:sldId id="357"/>
            <p14:sldId id="353"/>
            <p14:sldId id="355"/>
            <p14:sldId id="354"/>
            <p14:sldId id="356"/>
            <p14:sldId id="358"/>
            <p14:sldId id="359"/>
            <p14:sldId id="257"/>
            <p14:sldId id="259"/>
            <p14:sldId id="283"/>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96390-E4D9-4CD5-90A6-1005DDBE28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951DDF-C8A1-4668-AFD4-5EDACF727CD3}">
      <dgm:prSet/>
      <dgm:spPr/>
      <dgm:t>
        <a:bodyPr/>
        <a:lstStyle/>
        <a:p>
          <a:r>
            <a:rPr lang="en-US" dirty="0"/>
            <a:t>Funding Navigation</a:t>
          </a:r>
        </a:p>
      </dgm:t>
    </dgm:pt>
    <dgm:pt modelId="{A5B0129B-B1FE-47F1-95BC-76D191BC479D}" type="parTrans" cxnId="{E0CB146B-8CDC-4DE9-96C5-338DC007A955}">
      <dgm:prSet/>
      <dgm:spPr/>
      <dgm:t>
        <a:bodyPr/>
        <a:lstStyle/>
        <a:p>
          <a:endParaRPr lang="en-US"/>
        </a:p>
      </dgm:t>
    </dgm:pt>
    <dgm:pt modelId="{971EC805-0C55-440F-AA46-85A8049A9D29}" type="sibTrans" cxnId="{E0CB146B-8CDC-4DE9-96C5-338DC007A955}">
      <dgm:prSet/>
      <dgm:spPr/>
      <dgm:t>
        <a:bodyPr/>
        <a:lstStyle/>
        <a:p>
          <a:endParaRPr lang="en-US"/>
        </a:p>
      </dgm:t>
    </dgm:pt>
    <dgm:pt modelId="{B72F8D16-9D59-4252-83D0-8207671038A8}">
      <dgm:prSet/>
      <dgm:spPr/>
      <dgm:t>
        <a:bodyPr/>
        <a:lstStyle/>
        <a:p>
          <a:r>
            <a:rPr lang="en-US" dirty="0"/>
            <a:t>Help you identify alternative/additional funding for your infrastructure projects</a:t>
          </a:r>
        </a:p>
      </dgm:t>
    </dgm:pt>
    <dgm:pt modelId="{176A4BFF-EED1-4E1C-8B0C-D99CEEB655BD}" type="parTrans" cxnId="{5CE99C7F-1D10-4CF7-A51F-40A745F5307B}">
      <dgm:prSet/>
      <dgm:spPr/>
      <dgm:t>
        <a:bodyPr/>
        <a:lstStyle/>
        <a:p>
          <a:endParaRPr lang="en-US"/>
        </a:p>
      </dgm:t>
    </dgm:pt>
    <dgm:pt modelId="{E2E36959-1CB8-48F8-AB67-23900BE93B5F}" type="sibTrans" cxnId="{5CE99C7F-1D10-4CF7-A51F-40A745F5307B}">
      <dgm:prSet/>
      <dgm:spPr/>
      <dgm:t>
        <a:bodyPr/>
        <a:lstStyle/>
        <a:p>
          <a:endParaRPr lang="en-US"/>
        </a:p>
      </dgm:t>
    </dgm:pt>
    <dgm:pt modelId="{504375B8-0CBB-4F10-BCCA-6184C725ABA9}">
      <dgm:prSet/>
      <dgm:spPr/>
      <dgm:t>
        <a:bodyPr/>
        <a:lstStyle/>
        <a:p>
          <a:r>
            <a:rPr lang="en-US" dirty="0"/>
            <a:t>Have emergency funding needs? Fill out the intake form to be connected with possible sources of emergency funds</a:t>
          </a:r>
        </a:p>
      </dgm:t>
    </dgm:pt>
    <dgm:pt modelId="{9E309FD1-6466-4860-8029-B5146DD37A59}" type="parTrans" cxnId="{B80D1104-6A2A-4B63-B0E6-F4DB9901734C}">
      <dgm:prSet/>
      <dgm:spPr/>
      <dgm:t>
        <a:bodyPr/>
        <a:lstStyle/>
        <a:p>
          <a:endParaRPr lang="en-US"/>
        </a:p>
      </dgm:t>
    </dgm:pt>
    <dgm:pt modelId="{B7CC194D-EDE9-4362-98C1-A7366C542623}" type="sibTrans" cxnId="{B80D1104-6A2A-4B63-B0E6-F4DB9901734C}">
      <dgm:prSet/>
      <dgm:spPr/>
      <dgm:t>
        <a:bodyPr/>
        <a:lstStyle/>
        <a:p>
          <a:endParaRPr lang="en-US"/>
        </a:p>
      </dgm:t>
    </dgm:pt>
    <dgm:pt modelId="{AA14F059-0782-4D40-AAAC-96EB2144A14A}">
      <dgm:prSet/>
      <dgm:spPr/>
      <dgm:t>
        <a:bodyPr/>
        <a:lstStyle/>
        <a:p>
          <a:r>
            <a:rPr lang="en-US" dirty="0"/>
            <a:t>Rural/Frontier Equity Ombuds</a:t>
          </a:r>
        </a:p>
      </dgm:t>
    </dgm:pt>
    <dgm:pt modelId="{5F20F859-F4D5-480A-BAA5-D37273C028C9}" type="parTrans" cxnId="{3BCD3B8C-5183-47BB-82F9-8522647D8393}">
      <dgm:prSet/>
      <dgm:spPr/>
      <dgm:t>
        <a:bodyPr/>
        <a:lstStyle/>
        <a:p>
          <a:endParaRPr lang="en-US"/>
        </a:p>
      </dgm:t>
    </dgm:pt>
    <dgm:pt modelId="{97B4A73F-2B57-4107-9569-32BF7D87F972}" type="sibTrans" cxnId="{3BCD3B8C-5183-47BB-82F9-8522647D8393}">
      <dgm:prSet/>
      <dgm:spPr/>
      <dgm:t>
        <a:bodyPr/>
        <a:lstStyle/>
        <a:p>
          <a:endParaRPr lang="en-US"/>
        </a:p>
      </dgm:t>
    </dgm:pt>
    <dgm:pt modelId="{2B02AD87-CA0E-4E07-960B-BD3D9E40D042}">
      <dgm:prSet/>
      <dgm:spPr/>
      <dgm:t>
        <a:bodyPr/>
        <a:lstStyle/>
        <a:p>
          <a:r>
            <a:rPr lang="en-US" dirty="0"/>
            <a:t>Federal Grants Bureau</a:t>
          </a:r>
        </a:p>
      </dgm:t>
    </dgm:pt>
    <dgm:pt modelId="{7ACBB026-3A72-467A-B094-C1F541009806}" type="parTrans" cxnId="{7B9DC1FC-30CE-4B2C-B4DD-29A26C978A7E}">
      <dgm:prSet/>
      <dgm:spPr/>
      <dgm:t>
        <a:bodyPr/>
        <a:lstStyle/>
        <a:p>
          <a:endParaRPr lang="en-US"/>
        </a:p>
      </dgm:t>
    </dgm:pt>
    <dgm:pt modelId="{8EFA5242-0981-422B-9B63-A5FBDA6EC8B8}" type="sibTrans" cxnId="{7B9DC1FC-30CE-4B2C-B4DD-29A26C978A7E}">
      <dgm:prSet/>
      <dgm:spPr/>
      <dgm:t>
        <a:bodyPr/>
        <a:lstStyle/>
        <a:p>
          <a:endParaRPr lang="en-US"/>
        </a:p>
      </dgm:t>
    </dgm:pt>
    <dgm:pt modelId="{7887D3F8-F8AA-41A4-B469-A744EE68EB4D}">
      <dgm:prSet/>
      <dgm:spPr/>
      <dgm:t>
        <a:bodyPr/>
        <a:lstStyle/>
        <a:p>
          <a:r>
            <a:rPr lang="en-US" dirty="0"/>
            <a:t>Works with rural communities as resource navigators and advocates</a:t>
          </a:r>
        </a:p>
      </dgm:t>
    </dgm:pt>
    <dgm:pt modelId="{1E1D9EFD-9B29-4495-9CA8-E2FB55979DCD}" type="parTrans" cxnId="{1B00A1A6-7C1E-47F7-8C34-BE686C41780D}">
      <dgm:prSet/>
      <dgm:spPr/>
      <dgm:t>
        <a:bodyPr/>
        <a:lstStyle/>
        <a:p>
          <a:endParaRPr lang="en-US"/>
        </a:p>
      </dgm:t>
    </dgm:pt>
    <dgm:pt modelId="{B282B73E-4A78-4EA3-B23C-7FE40389206E}" type="sibTrans" cxnId="{1B00A1A6-7C1E-47F7-8C34-BE686C41780D}">
      <dgm:prSet/>
      <dgm:spPr/>
      <dgm:t>
        <a:bodyPr/>
        <a:lstStyle/>
        <a:p>
          <a:endParaRPr lang="en-US"/>
        </a:p>
      </dgm:t>
    </dgm:pt>
    <dgm:pt modelId="{458BC0AB-B4B2-45A7-86EF-CBD6299E09E9}">
      <dgm:prSet/>
      <dgm:spPr/>
      <dgm:t>
        <a:bodyPr/>
        <a:lstStyle/>
        <a:p>
          <a:r>
            <a:rPr lang="en-US" dirty="0"/>
            <a:t>Supports the acquisition and management of federal grants</a:t>
          </a:r>
        </a:p>
      </dgm:t>
    </dgm:pt>
    <dgm:pt modelId="{A63B24B9-473F-44C9-B70E-DE1C7936E85C}" type="parTrans" cxnId="{815F77CA-6109-480B-9FF4-691A299F4996}">
      <dgm:prSet/>
      <dgm:spPr/>
      <dgm:t>
        <a:bodyPr/>
        <a:lstStyle/>
        <a:p>
          <a:endParaRPr lang="en-US"/>
        </a:p>
      </dgm:t>
    </dgm:pt>
    <dgm:pt modelId="{FDCED238-F9F1-49D0-9BB3-FEECECB4FE89}" type="sibTrans" cxnId="{815F77CA-6109-480B-9FF4-691A299F4996}">
      <dgm:prSet/>
      <dgm:spPr/>
      <dgm:t>
        <a:bodyPr/>
        <a:lstStyle/>
        <a:p>
          <a:endParaRPr lang="en-US"/>
        </a:p>
      </dgm:t>
    </dgm:pt>
    <dgm:pt modelId="{2CFFBB61-D1CA-4802-A290-C91E662C05E1}">
      <dgm:prSet/>
      <dgm:spPr/>
      <dgm:t>
        <a:bodyPr/>
        <a:lstStyle/>
        <a:p>
          <a:r>
            <a:rPr lang="en-US" dirty="0"/>
            <a:t>Email federal.grant@dfa.nm.gov to get assistance</a:t>
          </a:r>
        </a:p>
      </dgm:t>
    </dgm:pt>
    <dgm:pt modelId="{117B30E2-45CD-4E0A-BA21-CFF8FCFF208B}" type="parTrans" cxnId="{A09A6FB0-1354-4181-BBC7-87815554EA19}">
      <dgm:prSet/>
      <dgm:spPr/>
      <dgm:t>
        <a:bodyPr/>
        <a:lstStyle/>
        <a:p>
          <a:endParaRPr lang="en-US"/>
        </a:p>
      </dgm:t>
    </dgm:pt>
    <dgm:pt modelId="{BF644DF4-4AE6-4806-8DDE-7906931E66ED}" type="sibTrans" cxnId="{A09A6FB0-1354-4181-BBC7-87815554EA19}">
      <dgm:prSet/>
      <dgm:spPr/>
      <dgm:t>
        <a:bodyPr/>
        <a:lstStyle/>
        <a:p>
          <a:endParaRPr lang="en-US"/>
        </a:p>
      </dgm:t>
    </dgm:pt>
    <dgm:pt modelId="{0C793B22-B9A7-4566-AEDA-61470AA2C332}" type="pres">
      <dgm:prSet presAssocID="{CB796390-E4D9-4CD5-90A6-1005DDBE285C}" presName="linear" presStyleCnt="0">
        <dgm:presLayoutVars>
          <dgm:animLvl val="lvl"/>
          <dgm:resizeHandles val="exact"/>
        </dgm:presLayoutVars>
      </dgm:prSet>
      <dgm:spPr/>
    </dgm:pt>
    <dgm:pt modelId="{36522B90-ABB6-4272-9C54-F6B3F4507524}" type="pres">
      <dgm:prSet presAssocID="{64951DDF-C8A1-4668-AFD4-5EDACF727CD3}" presName="parentText" presStyleLbl="node1" presStyleIdx="0" presStyleCnt="3">
        <dgm:presLayoutVars>
          <dgm:chMax val="0"/>
          <dgm:bulletEnabled val="1"/>
        </dgm:presLayoutVars>
      </dgm:prSet>
      <dgm:spPr/>
    </dgm:pt>
    <dgm:pt modelId="{62B39666-6036-43E3-89A8-EA7B32BAB253}" type="pres">
      <dgm:prSet presAssocID="{64951DDF-C8A1-4668-AFD4-5EDACF727CD3}" presName="childText" presStyleLbl="revTx" presStyleIdx="0" presStyleCnt="3">
        <dgm:presLayoutVars>
          <dgm:bulletEnabled val="1"/>
        </dgm:presLayoutVars>
      </dgm:prSet>
      <dgm:spPr/>
    </dgm:pt>
    <dgm:pt modelId="{BA9CB084-587D-43CB-B623-387B96F2C5B1}" type="pres">
      <dgm:prSet presAssocID="{AA14F059-0782-4D40-AAAC-96EB2144A14A}" presName="parentText" presStyleLbl="node1" presStyleIdx="1" presStyleCnt="3">
        <dgm:presLayoutVars>
          <dgm:chMax val="0"/>
          <dgm:bulletEnabled val="1"/>
        </dgm:presLayoutVars>
      </dgm:prSet>
      <dgm:spPr/>
    </dgm:pt>
    <dgm:pt modelId="{44B31BB1-B4A7-4C34-9B37-15CE95A3A7F5}" type="pres">
      <dgm:prSet presAssocID="{AA14F059-0782-4D40-AAAC-96EB2144A14A}" presName="childText" presStyleLbl="revTx" presStyleIdx="1" presStyleCnt="3">
        <dgm:presLayoutVars>
          <dgm:bulletEnabled val="1"/>
        </dgm:presLayoutVars>
      </dgm:prSet>
      <dgm:spPr/>
    </dgm:pt>
    <dgm:pt modelId="{45C0F62D-AE6F-4A44-BEDA-5F2CE02F60FE}" type="pres">
      <dgm:prSet presAssocID="{2B02AD87-CA0E-4E07-960B-BD3D9E40D042}" presName="parentText" presStyleLbl="node1" presStyleIdx="2" presStyleCnt="3">
        <dgm:presLayoutVars>
          <dgm:chMax val="0"/>
          <dgm:bulletEnabled val="1"/>
        </dgm:presLayoutVars>
      </dgm:prSet>
      <dgm:spPr/>
    </dgm:pt>
    <dgm:pt modelId="{8A121602-0909-468A-B86E-DDAD02835F06}" type="pres">
      <dgm:prSet presAssocID="{2B02AD87-CA0E-4E07-960B-BD3D9E40D042}" presName="childText" presStyleLbl="revTx" presStyleIdx="2" presStyleCnt="3">
        <dgm:presLayoutVars>
          <dgm:bulletEnabled val="1"/>
        </dgm:presLayoutVars>
      </dgm:prSet>
      <dgm:spPr/>
    </dgm:pt>
  </dgm:ptLst>
  <dgm:cxnLst>
    <dgm:cxn modelId="{B80D1104-6A2A-4B63-B0E6-F4DB9901734C}" srcId="{64951DDF-C8A1-4668-AFD4-5EDACF727CD3}" destId="{504375B8-0CBB-4F10-BCCA-6184C725ABA9}" srcOrd="1" destOrd="0" parTransId="{9E309FD1-6466-4860-8029-B5146DD37A59}" sibTransId="{B7CC194D-EDE9-4362-98C1-A7366C542623}"/>
    <dgm:cxn modelId="{B587D015-F31C-4E45-9829-01A86CB4C073}" type="presOf" srcId="{2CFFBB61-D1CA-4802-A290-C91E662C05E1}" destId="{8A121602-0909-468A-B86E-DDAD02835F06}" srcOrd="0" destOrd="1" presId="urn:microsoft.com/office/officeart/2005/8/layout/vList2"/>
    <dgm:cxn modelId="{3E28471D-41C4-443D-8DA1-568266002DD7}" type="presOf" srcId="{CB796390-E4D9-4CD5-90A6-1005DDBE285C}" destId="{0C793B22-B9A7-4566-AEDA-61470AA2C332}" srcOrd="0" destOrd="0" presId="urn:microsoft.com/office/officeart/2005/8/layout/vList2"/>
    <dgm:cxn modelId="{7A75B621-5FA8-485A-811F-510ADC984CE1}" type="presOf" srcId="{2B02AD87-CA0E-4E07-960B-BD3D9E40D042}" destId="{45C0F62D-AE6F-4A44-BEDA-5F2CE02F60FE}" srcOrd="0" destOrd="0" presId="urn:microsoft.com/office/officeart/2005/8/layout/vList2"/>
    <dgm:cxn modelId="{E0CB146B-8CDC-4DE9-96C5-338DC007A955}" srcId="{CB796390-E4D9-4CD5-90A6-1005DDBE285C}" destId="{64951DDF-C8A1-4668-AFD4-5EDACF727CD3}" srcOrd="0" destOrd="0" parTransId="{A5B0129B-B1FE-47F1-95BC-76D191BC479D}" sibTransId="{971EC805-0C55-440F-AA46-85A8049A9D29}"/>
    <dgm:cxn modelId="{19E80379-ABDA-4873-A667-79763F8F133F}" type="presOf" srcId="{AA14F059-0782-4D40-AAAC-96EB2144A14A}" destId="{BA9CB084-587D-43CB-B623-387B96F2C5B1}" srcOrd="0" destOrd="0" presId="urn:microsoft.com/office/officeart/2005/8/layout/vList2"/>
    <dgm:cxn modelId="{5CE99C7F-1D10-4CF7-A51F-40A745F5307B}" srcId="{64951DDF-C8A1-4668-AFD4-5EDACF727CD3}" destId="{B72F8D16-9D59-4252-83D0-8207671038A8}" srcOrd="0" destOrd="0" parTransId="{176A4BFF-EED1-4E1C-8B0C-D99CEEB655BD}" sibTransId="{E2E36959-1CB8-48F8-AB67-23900BE93B5F}"/>
    <dgm:cxn modelId="{3BCD3B8C-5183-47BB-82F9-8522647D8393}" srcId="{CB796390-E4D9-4CD5-90A6-1005DDBE285C}" destId="{AA14F059-0782-4D40-AAAC-96EB2144A14A}" srcOrd="1" destOrd="0" parTransId="{5F20F859-F4D5-480A-BAA5-D37273C028C9}" sibTransId="{97B4A73F-2B57-4107-9569-32BF7D87F972}"/>
    <dgm:cxn modelId="{1B00A1A6-7C1E-47F7-8C34-BE686C41780D}" srcId="{AA14F059-0782-4D40-AAAC-96EB2144A14A}" destId="{7887D3F8-F8AA-41A4-B469-A744EE68EB4D}" srcOrd="0" destOrd="0" parTransId="{1E1D9EFD-9B29-4495-9CA8-E2FB55979DCD}" sibTransId="{B282B73E-4A78-4EA3-B23C-7FE40389206E}"/>
    <dgm:cxn modelId="{A09A6FB0-1354-4181-BBC7-87815554EA19}" srcId="{2B02AD87-CA0E-4E07-960B-BD3D9E40D042}" destId="{2CFFBB61-D1CA-4802-A290-C91E662C05E1}" srcOrd="1" destOrd="0" parTransId="{117B30E2-45CD-4E0A-BA21-CFF8FCFF208B}" sibTransId="{BF644DF4-4AE6-4806-8DDE-7906931E66ED}"/>
    <dgm:cxn modelId="{7C96BAB0-5EDE-404D-82A4-7F15ED2BE044}" type="presOf" srcId="{458BC0AB-B4B2-45A7-86EF-CBD6299E09E9}" destId="{8A121602-0909-468A-B86E-DDAD02835F06}" srcOrd="0" destOrd="0" presId="urn:microsoft.com/office/officeart/2005/8/layout/vList2"/>
    <dgm:cxn modelId="{E84FCAC4-E465-4AEC-A456-FC243C66400C}" type="presOf" srcId="{7887D3F8-F8AA-41A4-B469-A744EE68EB4D}" destId="{44B31BB1-B4A7-4C34-9B37-15CE95A3A7F5}" srcOrd="0" destOrd="0" presId="urn:microsoft.com/office/officeart/2005/8/layout/vList2"/>
    <dgm:cxn modelId="{815F77CA-6109-480B-9FF4-691A299F4996}" srcId="{2B02AD87-CA0E-4E07-960B-BD3D9E40D042}" destId="{458BC0AB-B4B2-45A7-86EF-CBD6299E09E9}" srcOrd="0" destOrd="0" parTransId="{A63B24B9-473F-44C9-B70E-DE1C7936E85C}" sibTransId="{FDCED238-F9F1-49D0-9BB3-FEECECB4FE89}"/>
    <dgm:cxn modelId="{D869BCD4-3A67-41B9-8884-1FD317335C5D}" type="presOf" srcId="{64951DDF-C8A1-4668-AFD4-5EDACF727CD3}" destId="{36522B90-ABB6-4272-9C54-F6B3F4507524}" srcOrd="0" destOrd="0" presId="urn:microsoft.com/office/officeart/2005/8/layout/vList2"/>
    <dgm:cxn modelId="{028044DE-B415-41BB-B7CB-E3E116A52EBE}" type="presOf" srcId="{504375B8-0CBB-4F10-BCCA-6184C725ABA9}" destId="{62B39666-6036-43E3-89A8-EA7B32BAB253}" srcOrd="0" destOrd="1" presId="urn:microsoft.com/office/officeart/2005/8/layout/vList2"/>
    <dgm:cxn modelId="{C40FAAF8-811D-4AB4-91CF-D7E6F0F6F840}" type="presOf" srcId="{B72F8D16-9D59-4252-83D0-8207671038A8}" destId="{62B39666-6036-43E3-89A8-EA7B32BAB253}" srcOrd="0" destOrd="0" presId="urn:microsoft.com/office/officeart/2005/8/layout/vList2"/>
    <dgm:cxn modelId="{7B9DC1FC-30CE-4B2C-B4DD-29A26C978A7E}" srcId="{CB796390-E4D9-4CD5-90A6-1005DDBE285C}" destId="{2B02AD87-CA0E-4E07-960B-BD3D9E40D042}" srcOrd="2" destOrd="0" parTransId="{7ACBB026-3A72-467A-B094-C1F541009806}" sibTransId="{8EFA5242-0981-422B-9B63-A5FBDA6EC8B8}"/>
    <dgm:cxn modelId="{2D2710C0-C47E-4421-B486-945FEE42EA38}" type="presParOf" srcId="{0C793B22-B9A7-4566-AEDA-61470AA2C332}" destId="{36522B90-ABB6-4272-9C54-F6B3F4507524}" srcOrd="0" destOrd="0" presId="urn:microsoft.com/office/officeart/2005/8/layout/vList2"/>
    <dgm:cxn modelId="{CD001957-A0DF-486A-9522-303F6102499F}" type="presParOf" srcId="{0C793B22-B9A7-4566-AEDA-61470AA2C332}" destId="{62B39666-6036-43E3-89A8-EA7B32BAB253}" srcOrd="1" destOrd="0" presId="urn:microsoft.com/office/officeart/2005/8/layout/vList2"/>
    <dgm:cxn modelId="{4A4C839B-425A-43F4-88D6-9DF086616C2F}" type="presParOf" srcId="{0C793B22-B9A7-4566-AEDA-61470AA2C332}" destId="{BA9CB084-587D-43CB-B623-387B96F2C5B1}" srcOrd="2" destOrd="0" presId="urn:microsoft.com/office/officeart/2005/8/layout/vList2"/>
    <dgm:cxn modelId="{9802B49C-2D0A-4105-95A9-0F2E720E1198}" type="presParOf" srcId="{0C793B22-B9A7-4566-AEDA-61470AA2C332}" destId="{44B31BB1-B4A7-4C34-9B37-15CE95A3A7F5}" srcOrd="3" destOrd="0" presId="urn:microsoft.com/office/officeart/2005/8/layout/vList2"/>
    <dgm:cxn modelId="{7339AE97-5278-4976-9EC5-B059F3D20DEA}" type="presParOf" srcId="{0C793B22-B9A7-4566-AEDA-61470AA2C332}" destId="{45C0F62D-AE6F-4A44-BEDA-5F2CE02F60FE}" srcOrd="4" destOrd="0" presId="urn:microsoft.com/office/officeart/2005/8/layout/vList2"/>
    <dgm:cxn modelId="{9A7E497E-0E7B-419F-97D1-02C407E52313}" type="presParOf" srcId="{0C793B22-B9A7-4566-AEDA-61470AA2C332}" destId="{8A121602-0909-468A-B86E-DDAD02835F0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B4F5A3-BFE9-44BF-B6B9-EA7F6ADE2C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BF9CEE4-A0CB-4DE6-B50A-BF98F34C36E7}">
      <dgm:prSet/>
      <dgm:spPr/>
      <dgm:t>
        <a:bodyPr/>
        <a:lstStyle/>
        <a:p>
          <a:pPr>
            <a:lnSpc>
              <a:spcPct val="100000"/>
            </a:lnSpc>
          </a:pPr>
          <a:r>
            <a:rPr lang="en-US" dirty="0"/>
            <a:t>New Mexico Match Fund- rolling deadline</a:t>
          </a:r>
        </a:p>
      </dgm:t>
    </dgm:pt>
    <dgm:pt modelId="{E36ECE2F-2D9A-4764-B2A4-F84F62315E8A}" type="parTrans" cxnId="{52C9EDA3-252C-47AF-86E3-F8ED6C33AA50}">
      <dgm:prSet/>
      <dgm:spPr/>
      <dgm:t>
        <a:bodyPr/>
        <a:lstStyle/>
        <a:p>
          <a:endParaRPr lang="en-US"/>
        </a:p>
      </dgm:t>
    </dgm:pt>
    <dgm:pt modelId="{87716D84-F671-4CF6-A233-DE849F2E7EE0}" type="sibTrans" cxnId="{52C9EDA3-252C-47AF-86E3-F8ED6C33AA50}">
      <dgm:prSet/>
      <dgm:spPr/>
      <dgm:t>
        <a:bodyPr/>
        <a:lstStyle/>
        <a:p>
          <a:endParaRPr lang="en-US"/>
        </a:p>
      </dgm:t>
    </dgm:pt>
    <dgm:pt modelId="{9463A31E-4913-4764-9D39-BBD661239C9F}">
      <dgm:prSet/>
      <dgm:spPr/>
      <dgm:t>
        <a:bodyPr/>
        <a:lstStyle/>
        <a:p>
          <a:pPr>
            <a:lnSpc>
              <a:spcPct val="100000"/>
            </a:lnSpc>
          </a:pPr>
          <a:r>
            <a:rPr lang="en-US" b="1" dirty="0"/>
            <a:t>Matching Grant</a:t>
          </a:r>
          <a:r>
            <a:rPr lang="en-US" dirty="0"/>
            <a:t> –Funding to meet the minimum match requirement for a federal grant. 40% of available funds are reserved for rural, frontier, and tribal governments</a:t>
          </a:r>
        </a:p>
      </dgm:t>
    </dgm:pt>
    <dgm:pt modelId="{D4848487-D908-4398-9346-27AC2851F1EF}" type="parTrans" cxnId="{3B129F1A-9775-4478-9C91-B029282A079E}">
      <dgm:prSet/>
      <dgm:spPr/>
      <dgm:t>
        <a:bodyPr/>
        <a:lstStyle/>
        <a:p>
          <a:endParaRPr lang="en-US"/>
        </a:p>
      </dgm:t>
    </dgm:pt>
    <dgm:pt modelId="{5812B830-98BC-45B1-B425-F74B6CED4603}" type="sibTrans" cxnId="{3B129F1A-9775-4478-9C91-B029282A079E}">
      <dgm:prSet/>
      <dgm:spPr/>
      <dgm:t>
        <a:bodyPr/>
        <a:lstStyle/>
        <a:p>
          <a:endParaRPr lang="en-US"/>
        </a:p>
      </dgm:t>
    </dgm:pt>
    <dgm:pt modelId="{6F658B1D-12C6-4408-AFB1-F36C92AE3022}">
      <dgm:prSet/>
      <dgm:spPr/>
      <dgm:t>
        <a:bodyPr/>
        <a:lstStyle/>
        <a:p>
          <a:pPr>
            <a:lnSpc>
              <a:spcPct val="100000"/>
            </a:lnSpc>
          </a:pPr>
          <a:r>
            <a:rPr lang="en-US" b="1" dirty="0"/>
            <a:t>Project Implementation Grant</a:t>
          </a:r>
          <a:r>
            <a:rPr lang="en-US" dirty="0"/>
            <a:t> – For recipients of a Matching Grant that require capacity funding to fully implement the federally funded project associated with the Matching Grant. </a:t>
          </a:r>
        </a:p>
        <a:p>
          <a:pPr>
            <a:lnSpc>
              <a:spcPct val="100000"/>
            </a:lnSpc>
          </a:pPr>
          <a:r>
            <a:rPr lang="en-US" b="1" dirty="0"/>
            <a:t>Federal Compliance Offset Grant</a:t>
          </a:r>
          <a:r>
            <a:rPr lang="en-US" dirty="0"/>
            <a:t> – Funding for projects that demonstrate higher project costs due to compliance with federal funding requirements</a:t>
          </a:r>
        </a:p>
      </dgm:t>
    </dgm:pt>
    <dgm:pt modelId="{0CC6D1E1-E39C-4BB0-A5AD-FDA0D514A61B}" type="parTrans" cxnId="{109A0B60-DF36-401C-B814-275F98A89B17}">
      <dgm:prSet/>
      <dgm:spPr/>
      <dgm:t>
        <a:bodyPr/>
        <a:lstStyle/>
        <a:p>
          <a:endParaRPr lang="en-US"/>
        </a:p>
      </dgm:t>
    </dgm:pt>
    <dgm:pt modelId="{D28529D9-C484-434F-8A93-51F199537857}" type="sibTrans" cxnId="{109A0B60-DF36-401C-B814-275F98A89B17}">
      <dgm:prSet/>
      <dgm:spPr/>
      <dgm:t>
        <a:bodyPr/>
        <a:lstStyle/>
        <a:p>
          <a:endParaRPr lang="en-US"/>
        </a:p>
      </dgm:t>
    </dgm:pt>
    <dgm:pt modelId="{A4814CA0-B490-439A-9D97-89F66ACC9030}">
      <dgm:prSet/>
      <dgm:spPr/>
      <dgm:t>
        <a:bodyPr/>
        <a:lstStyle/>
        <a:p>
          <a:pPr>
            <a:lnSpc>
              <a:spcPct val="100000"/>
            </a:lnSpc>
          </a:pPr>
          <a:r>
            <a:rPr lang="en-US" dirty="0"/>
            <a:t>Community Development Program Fund (CDPF)- next application cycle in the fall of 2026</a:t>
          </a:r>
        </a:p>
      </dgm:t>
    </dgm:pt>
    <dgm:pt modelId="{06E1DA77-D913-4384-8EB3-2491BCB9BEA6}" type="parTrans" cxnId="{62145995-090B-4302-A1E6-B2FB91FAD4BD}">
      <dgm:prSet/>
      <dgm:spPr/>
      <dgm:t>
        <a:bodyPr/>
        <a:lstStyle/>
        <a:p>
          <a:endParaRPr lang="en-US"/>
        </a:p>
      </dgm:t>
    </dgm:pt>
    <dgm:pt modelId="{040E6353-71A2-4BFB-BC4B-30ED3FE9E0F3}" type="sibTrans" cxnId="{62145995-090B-4302-A1E6-B2FB91FAD4BD}">
      <dgm:prSet/>
      <dgm:spPr/>
      <dgm:t>
        <a:bodyPr/>
        <a:lstStyle/>
        <a:p>
          <a:endParaRPr lang="en-US"/>
        </a:p>
      </dgm:t>
    </dgm:pt>
    <dgm:pt modelId="{543F32ED-D54C-4607-A740-AED630A7B474}">
      <dgm:prSet/>
      <dgm:spPr/>
      <dgm:t>
        <a:bodyPr/>
        <a:lstStyle/>
        <a:p>
          <a:pPr>
            <a:lnSpc>
              <a:spcPct val="100000"/>
            </a:lnSpc>
          </a:pPr>
          <a:r>
            <a:rPr lang="en-US" dirty="0"/>
            <a:t>Grant funds may be used for planning and design for projects with a total cost of greater than $5 million or complete projects/useable phases with a total cost of less than $5 million.</a:t>
          </a:r>
        </a:p>
      </dgm:t>
    </dgm:pt>
    <dgm:pt modelId="{2ABE23C4-4252-4352-8E31-85B84DF14CB8}" type="parTrans" cxnId="{84B040D4-2D0B-42F4-9670-40330BCD7D41}">
      <dgm:prSet/>
      <dgm:spPr/>
      <dgm:t>
        <a:bodyPr/>
        <a:lstStyle/>
        <a:p>
          <a:endParaRPr lang="en-US"/>
        </a:p>
      </dgm:t>
    </dgm:pt>
    <dgm:pt modelId="{E9959300-2D51-48E3-8ACB-E1C21D7194BE}" type="sibTrans" cxnId="{84B040D4-2D0B-42F4-9670-40330BCD7D41}">
      <dgm:prSet/>
      <dgm:spPr/>
      <dgm:t>
        <a:bodyPr/>
        <a:lstStyle/>
        <a:p>
          <a:endParaRPr lang="en-US"/>
        </a:p>
      </dgm:t>
    </dgm:pt>
    <dgm:pt modelId="{BBFC96EE-76D7-40BF-849B-181636048AE6}" type="pres">
      <dgm:prSet presAssocID="{6CB4F5A3-BFE9-44BF-B6B9-EA7F6ADE2C4C}" presName="root" presStyleCnt="0">
        <dgm:presLayoutVars>
          <dgm:dir/>
          <dgm:resizeHandles val="exact"/>
        </dgm:presLayoutVars>
      </dgm:prSet>
      <dgm:spPr/>
    </dgm:pt>
    <dgm:pt modelId="{1EBDC0E5-3302-4078-838B-0AA2C8F995C1}" type="pres">
      <dgm:prSet presAssocID="{0BF9CEE4-A0CB-4DE6-B50A-BF98F34C36E7}" presName="compNode" presStyleCnt="0"/>
      <dgm:spPr/>
    </dgm:pt>
    <dgm:pt modelId="{3032EFB8-D319-4480-8156-AD6E40C3854B}" type="pres">
      <dgm:prSet presAssocID="{0BF9CEE4-A0CB-4DE6-B50A-BF98F34C36E7}" presName="bgRect" presStyleLbl="bgShp" presStyleIdx="0" presStyleCnt="2"/>
      <dgm:spPr/>
    </dgm:pt>
    <dgm:pt modelId="{08A28DF5-6D71-4301-B5A7-053808F80E26}" type="pres">
      <dgm:prSet presAssocID="{0BF9CEE4-A0CB-4DE6-B50A-BF98F34C36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5EAAC3DC-5D3C-45C1-9AC9-C259B8B9410D}" type="pres">
      <dgm:prSet presAssocID="{0BF9CEE4-A0CB-4DE6-B50A-BF98F34C36E7}" presName="spaceRect" presStyleCnt="0"/>
      <dgm:spPr/>
    </dgm:pt>
    <dgm:pt modelId="{769B5B16-4F59-42B0-B78E-07388F286C73}" type="pres">
      <dgm:prSet presAssocID="{0BF9CEE4-A0CB-4DE6-B50A-BF98F34C36E7}" presName="parTx" presStyleLbl="revTx" presStyleIdx="0" presStyleCnt="4">
        <dgm:presLayoutVars>
          <dgm:chMax val="0"/>
          <dgm:chPref val="0"/>
        </dgm:presLayoutVars>
      </dgm:prSet>
      <dgm:spPr/>
    </dgm:pt>
    <dgm:pt modelId="{2C353B76-3A89-4E2E-90F0-CB66DF37BB46}" type="pres">
      <dgm:prSet presAssocID="{0BF9CEE4-A0CB-4DE6-B50A-BF98F34C36E7}" presName="desTx" presStyleLbl="revTx" presStyleIdx="1" presStyleCnt="4">
        <dgm:presLayoutVars/>
      </dgm:prSet>
      <dgm:spPr/>
    </dgm:pt>
    <dgm:pt modelId="{CA5D097E-150E-44EC-B02B-0969A831A522}" type="pres">
      <dgm:prSet presAssocID="{87716D84-F671-4CF6-A233-DE849F2E7EE0}" presName="sibTrans" presStyleCnt="0"/>
      <dgm:spPr/>
    </dgm:pt>
    <dgm:pt modelId="{CE6BB75D-6129-4125-89C4-1566D6B76DE7}" type="pres">
      <dgm:prSet presAssocID="{A4814CA0-B490-439A-9D97-89F66ACC9030}" presName="compNode" presStyleCnt="0"/>
      <dgm:spPr/>
    </dgm:pt>
    <dgm:pt modelId="{37DA360C-0385-40D7-A2F5-B974549C98C1}" type="pres">
      <dgm:prSet presAssocID="{A4814CA0-B490-439A-9D97-89F66ACC9030}" presName="bgRect" presStyleLbl="bgShp" presStyleIdx="1" presStyleCnt="2"/>
      <dgm:spPr/>
    </dgm:pt>
    <dgm:pt modelId="{91B4D45C-A791-4D10-8FB1-744B8912834D}" type="pres">
      <dgm:prSet presAssocID="{A4814CA0-B490-439A-9D97-89F66ACC90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4CB783CC-D7EC-47CD-B813-64A4348A5782}" type="pres">
      <dgm:prSet presAssocID="{A4814CA0-B490-439A-9D97-89F66ACC9030}" presName="spaceRect" presStyleCnt="0"/>
      <dgm:spPr/>
    </dgm:pt>
    <dgm:pt modelId="{711B04A4-E37E-4FE4-ABB2-DA7ED66EFFA6}" type="pres">
      <dgm:prSet presAssocID="{A4814CA0-B490-439A-9D97-89F66ACC9030}" presName="parTx" presStyleLbl="revTx" presStyleIdx="2" presStyleCnt="4">
        <dgm:presLayoutVars>
          <dgm:chMax val="0"/>
          <dgm:chPref val="0"/>
        </dgm:presLayoutVars>
      </dgm:prSet>
      <dgm:spPr/>
    </dgm:pt>
    <dgm:pt modelId="{3AF3CC69-6EF6-49EC-8471-077CBFA5C267}" type="pres">
      <dgm:prSet presAssocID="{A4814CA0-B490-439A-9D97-89F66ACC9030}" presName="desTx" presStyleLbl="revTx" presStyleIdx="3" presStyleCnt="4">
        <dgm:presLayoutVars/>
      </dgm:prSet>
      <dgm:spPr/>
    </dgm:pt>
  </dgm:ptLst>
  <dgm:cxnLst>
    <dgm:cxn modelId="{2FC39B00-6EFF-4BAA-8CC7-98DD3EF4BF4D}" type="presOf" srcId="{9463A31E-4913-4764-9D39-BBD661239C9F}" destId="{2C353B76-3A89-4E2E-90F0-CB66DF37BB46}" srcOrd="0" destOrd="0" presId="urn:microsoft.com/office/officeart/2018/2/layout/IconVerticalSolidList"/>
    <dgm:cxn modelId="{68B0D00E-1522-423F-9223-3C5E73597D86}" type="presOf" srcId="{A4814CA0-B490-439A-9D97-89F66ACC9030}" destId="{711B04A4-E37E-4FE4-ABB2-DA7ED66EFFA6}" srcOrd="0" destOrd="0" presId="urn:microsoft.com/office/officeart/2018/2/layout/IconVerticalSolidList"/>
    <dgm:cxn modelId="{3B129F1A-9775-4478-9C91-B029282A079E}" srcId="{0BF9CEE4-A0CB-4DE6-B50A-BF98F34C36E7}" destId="{9463A31E-4913-4764-9D39-BBD661239C9F}" srcOrd="0" destOrd="0" parTransId="{D4848487-D908-4398-9346-27AC2851F1EF}" sibTransId="{5812B830-98BC-45B1-B425-F74B6CED4603}"/>
    <dgm:cxn modelId="{109A0B60-DF36-401C-B814-275F98A89B17}" srcId="{0BF9CEE4-A0CB-4DE6-B50A-BF98F34C36E7}" destId="{6F658B1D-12C6-4408-AFB1-F36C92AE3022}" srcOrd="1" destOrd="0" parTransId="{0CC6D1E1-E39C-4BB0-A5AD-FDA0D514A61B}" sibTransId="{D28529D9-C484-434F-8A93-51F199537857}"/>
    <dgm:cxn modelId="{AE5BAF76-DD0D-4418-8AE3-079BAFDC59BF}" type="presOf" srcId="{6CB4F5A3-BFE9-44BF-B6B9-EA7F6ADE2C4C}" destId="{BBFC96EE-76D7-40BF-849B-181636048AE6}" srcOrd="0" destOrd="0" presId="urn:microsoft.com/office/officeart/2018/2/layout/IconVerticalSolidList"/>
    <dgm:cxn modelId="{62145995-090B-4302-A1E6-B2FB91FAD4BD}" srcId="{6CB4F5A3-BFE9-44BF-B6B9-EA7F6ADE2C4C}" destId="{A4814CA0-B490-439A-9D97-89F66ACC9030}" srcOrd="1" destOrd="0" parTransId="{06E1DA77-D913-4384-8EB3-2491BCB9BEA6}" sibTransId="{040E6353-71A2-4BFB-BC4B-30ED3FE9E0F3}"/>
    <dgm:cxn modelId="{BFAA84A1-CE3A-4A78-954E-C2C466204A0B}" type="presOf" srcId="{543F32ED-D54C-4607-A740-AED630A7B474}" destId="{3AF3CC69-6EF6-49EC-8471-077CBFA5C267}" srcOrd="0" destOrd="0" presId="urn:microsoft.com/office/officeart/2018/2/layout/IconVerticalSolidList"/>
    <dgm:cxn modelId="{E065C2A2-C7E3-4F82-96A8-71AB1A538CA8}" type="presOf" srcId="{6F658B1D-12C6-4408-AFB1-F36C92AE3022}" destId="{2C353B76-3A89-4E2E-90F0-CB66DF37BB46}" srcOrd="0" destOrd="1" presId="urn:microsoft.com/office/officeart/2018/2/layout/IconVerticalSolidList"/>
    <dgm:cxn modelId="{52C9EDA3-252C-47AF-86E3-F8ED6C33AA50}" srcId="{6CB4F5A3-BFE9-44BF-B6B9-EA7F6ADE2C4C}" destId="{0BF9CEE4-A0CB-4DE6-B50A-BF98F34C36E7}" srcOrd="0" destOrd="0" parTransId="{E36ECE2F-2D9A-4764-B2A4-F84F62315E8A}" sibTransId="{87716D84-F671-4CF6-A233-DE849F2E7EE0}"/>
    <dgm:cxn modelId="{84B040D4-2D0B-42F4-9670-40330BCD7D41}" srcId="{A4814CA0-B490-439A-9D97-89F66ACC9030}" destId="{543F32ED-D54C-4607-A740-AED630A7B474}" srcOrd="0" destOrd="0" parTransId="{2ABE23C4-4252-4352-8E31-85B84DF14CB8}" sibTransId="{E9959300-2D51-48E3-8ACB-E1C21D7194BE}"/>
    <dgm:cxn modelId="{070ABAEE-B014-4B85-9CC9-AE2DCF0AF5A3}" type="presOf" srcId="{0BF9CEE4-A0CB-4DE6-B50A-BF98F34C36E7}" destId="{769B5B16-4F59-42B0-B78E-07388F286C73}" srcOrd="0" destOrd="0" presId="urn:microsoft.com/office/officeart/2018/2/layout/IconVerticalSolidList"/>
    <dgm:cxn modelId="{7F30635D-6CCA-48CF-96C0-F217544DAE39}" type="presParOf" srcId="{BBFC96EE-76D7-40BF-849B-181636048AE6}" destId="{1EBDC0E5-3302-4078-838B-0AA2C8F995C1}" srcOrd="0" destOrd="0" presId="urn:microsoft.com/office/officeart/2018/2/layout/IconVerticalSolidList"/>
    <dgm:cxn modelId="{736D9EDF-E0C5-4C65-AFF0-F4B083685C08}" type="presParOf" srcId="{1EBDC0E5-3302-4078-838B-0AA2C8F995C1}" destId="{3032EFB8-D319-4480-8156-AD6E40C3854B}" srcOrd="0" destOrd="0" presId="urn:microsoft.com/office/officeart/2018/2/layout/IconVerticalSolidList"/>
    <dgm:cxn modelId="{33F06748-8A46-418C-B5A0-82DB8FA4B948}" type="presParOf" srcId="{1EBDC0E5-3302-4078-838B-0AA2C8F995C1}" destId="{08A28DF5-6D71-4301-B5A7-053808F80E26}" srcOrd="1" destOrd="0" presId="urn:microsoft.com/office/officeart/2018/2/layout/IconVerticalSolidList"/>
    <dgm:cxn modelId="{C6C70E01-CB7B-4AC6-A473-D0B28BB05153}" type="presParOf" srcId="{1EBDC0E5-3302-4078-838B-0AA2C8F995C1}" destId="{5EAAC3DC-5D3C-45C1-9AC9-C259B8B9410D}" srcOrd="2" destOrd="0" presId="urn:microsoft.com/office/officeart/2018/2/layout/IconVerticalSolidList"/>
    <dgm:cxn modelId="{0320EC33-C755-47C7-8703-61FFF0C9D9D9}" type="presParOf" srcId="{1EBDC0E5-3302-4078-838B-0AA2C8F995C1}" destId="{769B5B16-4F59-42B0-B78E-07388F286C73}" srcOrd="3" destOrd="0" presId="urn:microsoft.com/office/officeart/2018/2/layout/IconVerticalSolidList"/>
    <dgm:cxn modelId="{856A4B63-0813-40AC-917C-3F70D877D22B}" type="presParOf" srcId="{1EBDC0E5-3302-4078-838B-0AA2C8F995C1}" destId="{2C353B76-3A89-4E2E-90F0-CB66DF37BB46}" srcOrd="4" destOrd="0" presId="urn:microsoft.com/office/officeart/2018/2/layout/IconVerticalSolidList"/>
    <dgm:cxn modelId="{8C42FAEA-E0AA-4EAA-B692-396E52F04430}" type="presParOf" srcId="{BBFC96EE-76D7-40BF-849B-181636048AE6}" destId="{CA5D097E-150E-44EC-B02B-0969A831A522}" srcOrd="1" destOrd="0" presId="urn:microsoft.com/office/officeart/2018/2/layout/IconVerticalSolidList"/>
    <dgm:cxn modelId="{EBF76E99-E764-4E74-8DE8-112A49536DCB}" type="presParOf" srcId="{BBFC96EE-76D7-40BF-849B-181636048AE6}" destId="{CE6BB75D-6129-4125-89C4-1566D6B76DE7}" srcOrd="2" destOrd="0" presId="urn:microsoft.com/office/officeart/2018/2/layout/IconVerticalSolidList"/>
    <dgm:cxn modelId="{7E9581C7-DF2E-482D-AEA7-C4574384F029}" type="presParOf" srcId="{CE6BB75D-6129-4125-89C4-1566D6B76DE7}" destId="{37DA360C-0385-40D7-A2F5-B974549C98C1}" srcOrd="0" destOrd="0" presId="urn:microsoft.com/office/officeart/2018/2/layout/IconVerticalSolidList"/>
    <dgm:cxn modelId="{AA7F8BC7-9587-4C0E-8937-6075A92A1252}" type="presParOf" srcId="{CE6BB75D-6129-4125-89C4-1566D6B76DE7}" destId="{91B4D45C-A791-4D10-8FB1-744B8912834D}" srcOrd="1" destOrd="0" presId="urn:microsoft.com/office/officeart/2018/2/layout/IconVerticalSolidList"/>
    <dgm:cxn modelId="{F663F686-4019-4EB0-8F21-30DA5273CFE8}" type="presParOf" srcId="{CE6BB75D-6129-4125-89C4-1566D6B76DE7}" destId="{4CB783CC-D7EC-47CD-B813-64A4348A5782}" srcOrd="2" destOrd="0" presId="urn:microsoft.com/office/officeart/2018/2/layout/IconVerticalSolidList"/>
    <dgm:cxn modelId="{EC9A97CC-D02D-468E-8940-D1D45DA01BA4}" type="presParOf" srcId="{CE6BB75D-6129-4125-89C4-1566D6B76DE7}" destId="{711B04A4-E37E-4FE4-ABB2-DA7ED66EFFA6}" srcOrd="3" destOrd="0" presId="urn:microsoft.com/office/officeart/2018/2/layout/IconVerticalSolidList"/>
    <dgm:cxn modelId="{AC2FFFB0-D5B1-4242-8F31-C625E55605C8}" type="presParOf" srcId="{CE6BB75D-6129-4125-89C4-1566D6B76DE7}" destId="{3AF3CC69-6EF6-49EC-8471-077CBFA5C26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2B90-ABB6-4272-9C54-F6B3F4507524}">
      <dsp:nvSpPr>
        <dsp:cNvPr id="0" name=""/>
        <dsp:cNvSpPr/>
      </dsp:nvSpPr>
      <dsp:spPr>
        <a:xfrm>
          <a:off x="0" y="67779"/>
          <a:ext cx="7017689"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Funding Navigation</a:t>
          </a:r>
        </a:p>
      </dsp:txBody>
      <dsp:txXfrm>
        <a:off x="28786" y="96565"/>
        <a:ext cx="6960117" cy="532107"/>
      </dsp:txXfrm>
    </dsp:sp>
    <dsp:sp modelId="{62B39666-6036-43E3-89A8-EA7B32BAB253}">
      <dsp:nvSpPr>
        <dsp:cNvPr id="0" name=""/>
        <dsp:cNvSpPr/>
      </dsp:nvSpPr>
      <dsp:spPr>
        <a:xfrm>
          <a:off x="0" y="657458"/>
          <a:ext cx="7017689"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1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Help you identify alternative/additional funding for your infrastructure projects</a:t>
          </a:r>
        </a:p>
        <a:p>
          <a:pPr marL="171450" lvl="1" indent="-171450" algn="l" defTabSz="844550">
            <a:lnSpc>
              <a:spcPct val="90000"/>
            </a:lnSpc>
            <a:spcBef>
              <a:spcPct val="0"/>
            </a:spcBef>
            <a:spcAft>
              <a:spcPct val="20000"/>
            </a:spcAft>
            <a:buChar char="•"/>
          </a:pPr>
          <a:r>
            <a:rPr lang="en-US" sz="1900" kern="1200" dirty="0"/>
            <a:t>Have emergency funding needs? Fill out the intake form to be connected with possible sources of emergency funds</a:t>
          </a:r>
        </a:p>
      </dsp:txBody>
      <dsp:txXfrm>
        <a:off x="0" y="657458"/>
        <a:ext cx="7017689" cy="1192320"/>
      </dsp:txXfrm>
    </dsp:sp>
    <dsp:sp modelId="{BA9CB084-587D-43CB-B623-387B96F2C5B1}">
      <dsp:nvSpPr>
        <dsp:cNvPr id="0" name=""/>
        <dsp:cNvSpPr/>
      </dsp:nvSpPr>
      <dsp:spPr>
        <a:xfrm>
          <a:off x="0" y="1849779"/>
          <a:ext cx="7017689"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Rural/Frontier Equity Ombuds</a:t>
          </a:r>
        </a:p>
      </dsp:txBody>
      <dsp:txXfrm>
        <a:off x="28786" y="1878565"/>
        <a:ext cx="6960117" cy="532107"/>
      </dsp:txXfrm>
    </dsp:sp>
    <dsp:sp modelId="{44B31BB1-B4A7-4C34-9B37-15CE95A3A7F5}">
      <dsp:nvSpPr>
        <dsp:cNvPr id="0" name=""/>
        <dsp:cNvSpPr/>
      </dsp:nvSpPr>
      <dsp:spPr>
        <a:xfrm>
          <a:off x="0" y="2439459"/>
          <a:ext cx="701768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1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Works with rural communities as resource navigators and advocates</a:t>
          </a:r>
        </a:p>
      </dsp:txBody>
      <dsp:txXfrm>
        <a:off x="0" y="2439459"/>
        <a:ext cx="7017689" cy="596160"/>
      </dsp:txXfrm>
    </dsp:sp>
    <dsp:sp modelId="{45C0F62D-AE6F-4A44-BEDA-5F2CE02F60FE}">
      <dsp:nvSpPr>
        <dsp:cNvPr id="0" name=""/>
        <dsp:cNvSpPr/>
      </dsp:nvSpPr>
      <dsp:spPr>
        <a:xfrm>
          <a:off x="0" y="3035619"/>
          <a:ext cx="7017689"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Federal Grants Bureau</a:t>
          </a:r>
        </a:p>
      </dsp:txBody>
      <dsp:txXfrm>
        <a:off x="28786" y="3064405"/>
        <a:ext cx="6960117" cy="532107"/>
      </dsp:txXfrm>
    </dsp:sp>
    <dsp:sp modelId="{8A121602-0909-468A-B86E-DDAD02835F06}">
      <dsp:nvSpPr>
        <dsp:cNvPr id="0" name=""/>
        <dsp:cNvSpPr/>
      </dsp:nvSpPr>
      <dsp:spPr>
        <a:xfrm>
          <a:off x="0" y="3625299"/>
          <a:ext cx="7017689"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1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Supports the acquisition and management of federal grants</a:t>
          </a:r>
        </a:p>
        <a:p>
          <a:pPr marL="171450" lvl="1" indent="-171450" algn="l" defTabSz="844550">
            <a:lnSpc>
              <a:spcPct val="90000"/>
            </a:lnSpc>
            <a:spcBef>
              <a:spcPct val="0"/>
            </a:spcBef>
            <a:spcAft>
              <a:spcPct val="20000"/>
            </a:spcAft>
            <a:buChar char="•"/>
          </a:pPr>
          <a:r>
            <a:rPr lang="en-US" sz="1900" kern="1200" dirty="0"/>
            <a:t>Email federal.grant@dfa.nm.gov to get assistance</a:t>
          </a:r>
        </a:p>
      </dsp:txBody>
      <dsp:txXfrm>
        <a:off x="0" y="3625299"/>
        <a:ext cx="7017689" cy="65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2EFB8-D319-4480-8156-AD6E40C3854B}">
      <dsp:nvSpPr>
        <dsp:cNvPr id="0" name=""/>
        <dsp:cNvSpPr/>
      </dsp:nvSpPr>
      <dsp:spPr>
        <a:xfrm>
          <a:off x="0" y="910074"/>
          <a:ext cx="10611853" cy="167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28DF5-6D71-4301-B5A7-053808F80E26}">
      <dsp:nvSpPr>
        <dsp:cNvPr id="0" name=""/>
        <dsp:cNvSpPr/>
      </dsp:nvSpPr>
      <dsp:spPr>
        <a:xfrm>
          <a:off x="505200" y="1285843"/>
          <a:ext cx="918546" cy="918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B5B16-4F59-42B0-B78E-07388F286C73}">
      <dsp:nvSpPr>
        <dsp:cNvPr id="0" name=""/>
        <dsp:cNvSpPr/>
      </dsp:nvSpPr>
      <dsp:spPr>
        <a:xfrm>
          <a:off x="1928948" y="910074"/>
          <a:ext cx="4775333"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1022350">
            <a:lnSpc>
              <a:spcPct val="100000"/>
            </a:lnSpc>
            <a:spcBef>
              <a:spcPct val="0"/>
            </a:spcBef>
            <a:spcAft>
              <a:spcPct val="35000"/>
            </a:spcAft>
            <a:buNone/>
          </a:pPr>
          <a:r>
            <a:rPr lang="en-US" sz="2300" kern="1200" dirty="0"/>
            <a:t>New Mexico Match Fund- rolling deadline</a:t>
          </a:r>
        </a:p>
      </dsp:txBody>
      <dsp:txXfrm>
        <a:off x="1928948" y="910074"/>
        <a:ext cx="4775333" cy="1670085"/>
      </dsp:txXfrm>
    </dsp:sp>
    <dsp:sp modelId="{2C353B76-3A89-4E2E-90F0-CB66DF37BB46}">
      <dsp:nvSpPr>
        <dsp:cNvPr id="0" name=""/>
        <dsp:cNvSpPr/>
      </dsp:nvSpPr>
      <dsp:spPr>
        <a:xfrm>
          <a:off x="6704282" y="910074"/>
          <a:ext cx="3905685"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488950">
            <a:lnSpc>
              <a:spcPct val="100000"/>
            </a:lnSpc>
            <a:spcBef>
              <a:spcPct val="0"/>
            </a:spcBef>
            <a:spcAft>
              <a:spcPct val="35000"/>
            </a:spcAft>
            <a:buNone/>
          </a:pPr>
          <a:r>
            <a:rPr lang="en-US" sz="1100" b="1" kern="1200" dirty="0"/>
            <a:t>Matching Grant</a:t>
          </a:r>
          <a:r>
            <a:rPr lang="en-US" sz="1100" kern="1200" dirty="0"/>
            <a:t> –Funding to meet the minimum match requirement for a federal grant. 40% of available funds are reserved for rural, frontier, and tribal governments</a:t>
          </a:r>
        </a:p>
        <a:p>
          <a:pPr marL="0" lvl="0" indent="0" algn="l" defTabSz="488950">
            <a:lnSpc>
              <a:spcPct val="100000"/>
            </a:lnSpc>
            <a:spcBef>
              <a:spcPct val="0"/>
            </a:spcBef>
            <a:spcAft>
              <a:spcPct val="35000"/>
            </a:spcAft>
            <a:buNone/>
          </a:pPr>
          <a:r>
            <a:rPr lang="en-US" sz="1100" b="1" kern="1200" dirty="0"/>
            <a:t>Project Implementation Grant</a:t>
          </a:r>
          <a:r>
            <a:rPr lang="en-US" sz="1100" kern="1200" dirty="0"/>
            <a:t> – For recipients of a Matching Grant that require capacity funding to fully implement the federally funded project associated with the Matching Grant. </a:t>
          </a:r>
        </a:p>
        <a:p>
          <a:pPr marL="0" lvl="0" indent="0" algn="l" defTabSz="488950">
            <a:lnSpc>
              <a:spcPct val="100000"/>
            </a:lnSpc>
            <a:spcBef>
              <a:spcPct val="0"/>
            </a:spcBef>
            <a:spcAft>
              <a:spcPct val="35000"/>
            </a:spcAft>
            <a:buNone/>
          </a:pPr>
          <a:r>
            <a:rPr lang="en-US" sz="1100" b="1" kern="1200" dirty="0"/>
            <a:t>Federal Compliance Offset Grant</a:t>
          </a:r>
          <a:r>
            <a:rPr lang="en-US" sz="1100" kern="1200" dirty="0"/>
            <a:t> – Funding for projects that demonstrate higher project costs due to compliance with federal funding requirements</a:t>
          </a:r>
        </a:p>
      </dsp:txBody>
      <dsp:txXfrm>
        <a:off x="6704282" y="910074"/>
        <a:ext cx="3905685" cy="1670085"/>
      </dsp:txXfrm>
    </dsp:sp>
    <dsp:sp modelId="{37DA360C-0385-40D7-A2F5-B974549C98C1}">
      <dsp:nvSpPr>
        <dsp:cNvPr id="0" name=""/>
        <dsp:cNvSpPr/>
      </dsp:nvSpPr>
      <dsp:spPr>
        <a:xfrm>
          <a:off x="0" y="2997680"/>
          <a:ext cx="10611853" cy="16700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4D45C-A791-4D10-8FB1-744B8912834D}">
      <dsp:nvSpPr>
        <dsp:cNvPr id="0" name=""/>
        <dsp:cNvSpPr/>
      </dsp:nvSpPr>
      <dsp:spPr>
        <a:xfrm>
          <a:off x="505200" y="3373449"/>
          <a:ext cx="918546" cy="918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B04A4-E37E-4FE4-ABB2-DA7ED66EFFA6}">
      <dsp:nvSpPr>
        <dsp:cNvPr id="0" name=""/>
        <dsp:cNvSpPr/>
      </dsp:nvSpPr>
      <dsp:spPr>
        <a:xfrm>
          <a:off x="1928948" y="2997680"/>
          <a:ext cx="4775333"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1022350">
            <a:lnSpc>
              <a:spcPct val="100000"/>
            </a:lnSpc>
            <a:spcBef>
              <a:spcPct val="0"/>
            </a:spcBef>
            <a:spcAft>
              <a:spcPct val="35000"/>
            </a:spcAft>
            <a:buNone/>
          </a:pPr>
          <a:r>
            <a:rPr lang="en-US" sz="2300" kern="1200" dirty="0"/>
            <a:t>Community Development Program Fund (CDPF)- next application cycle in the fall of 2026</a:t>
          </a:r>
        </a:p>
      </dsp:txBody>
      <dsp:txXfrm>
        <a:off x="1928948" y="2997680"/>
        <a:ext cx="4775333" cy="1670085"/>
      </dsp:txXfrm>
    </dsp:sp>
    <dsp:sp modelId="{3AF3CC69-6EF6-49EC-8471-077CBFA5C267}">
      <dsp:nvSpPr>
        <dsp:cNvPr id="0" name=""/>
        <dsp:cNvSpPr/>
      </dsp:nvSpPr>
      <dsp:spPr>
        <a:xfrm>
          <a:off x="6704282" y="2997680"/>
          <a:ext cx="3905685" cy="16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1" tIns="176751" rIns="176751" bIns="176751" numCol="1" spcCol="1270" anchor="ctr" anchorCtr="0">
          <a:noAutofit/>
        </a:bodyPr>
        <a:lstStyle/>
        <a:p>
          <a:pPr marL="0" lvl="0" indent="0" algn="l" defTabSz="488950">
            <a:lnSpc>
              <a:spcPct val="100000"/>
            </a:lnSpc>
            <a:spcBef>
              <a:spcPct val="0"/>
            </a:spcBef>
            <a:spcAft>
              <a:spcPct val="35000"/>
            </a:spcAft>
            <a:buNone/>
          </a:pPr>
          <a:r>
            <a:rPr lang="en-US" sz="1100" kern="1200" dirty="0"/>
            <a:t>Grant funds may be used for planning and design for projects with a total cost of greater than $5 million or complete projects/useable phases with a total cost of less than $5 million.</a:t>
          </a:r>
        </a:p>
      </dsp:txBody>
      <dsp:txXfrm>
        <a:off x="6704282" y="2997680"/>
        <a:ext cx="3905685" cy="1670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4D4F75A-C6E0-4C00-92FA-B9DEFB63BB76}" type="datetimeFigureOut">
              <a:rPr lang="en-US" smtClean="0"/>
              <a:t>12/11/2025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66BFDAC-65CA-49EE-B2DF-F242FC262D06}" type="slidenum">
              <a:rPr lang="en-US" smtClean="0"/>
              <a:t>‹#›</a:t>
            </a:fld>
            <a:endParaRPr lang="en-US" dirty="0"/>
          </a:p>
        </p:txBody>
      </p:sp>
    </p:spTree>
    <p:extLst>
      <p:ext uri="{BB962C8B-B14F-4D97-AF65-F5344CB8AC3E}">
        <p14:creationId xmlns:p14="http://schemas.microsoft.com/office/powerpoint/2010/main" val="123522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BFDAC-65CA-49EE-B2DF-F242FC262D06}" type="slidenum">
              <a:rPr lang="en-US" smtClean="0"/>
              <a:t>15</a:t>
            </a:fld>
            <a:endParaRPr lang="en-US" dirty="0"/>
          </a:p>
        </p:txBody>
      </p:sp>
    </p:spTree>
    <p:extLst>
      <p:ext uri="{BB962C8B-B14F-4D97-AF65-F5344CB8AC3E}">
        <p14:creationId xmlns:p14="http://schemas.microsoft.com/office/powerpoint/2010/main" val="224988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30798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275545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96212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245572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89842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9788" y="966158"/>
            <a:ext cx="5157787" cy="5223505"/>
          </a:xfrm>
        </p:spPr>
        <p:txBody>
          <a:bodyPr/>
          <a:lstStyle>
            <a:lvl1pPr marL="0" indent="0">
              <a:buNone/>
              <a:defRPr>
                <a:latin typeface="Aptos ExtraBold" panose="020B0004020202020204" pitchFamily="34" charset="0"/>
              </a:defRPr>
            </a:lvl1pPr>
          </a:lstStyle>
          <a:p>
            <a:pPr lvl="0"/>
            <a:r>
              <a:rPr lang="en-US">
                <a:latin typeface="Aptos SemiBold" panose="020B0004020202020204" pitchFamily="34" charset="0"/>
              </a:rPr>
              <a:t>Header</a:t>
            </a:r>
          </a:p>
          <a:p>
            <a:pPr lvl="0"/>
            <a:endParaRPr lang="en-US">
              <a:latin typeface="Aptos SemiBold" panose="020B0004020202020204" pitchFamily="34" charset="0"/>
            </a:endParaRPr>
          </a:p>
          <a:p>
            <a:pPr lvl="0"/>
            <a:r>
              <a:rPr lang="en-US">
                <a:latin typeface="+mn-lt"/>
              </a:rPr>
              <a:t>Body</a:t>
            </a:r>
            <a:endParaRPr lang="en-US"/>
          </a:p>
        </p:txBody>
      </p:sp>
      <p:sp>
        <p:nvSpPr>
          <p:cNvPr id="6" name="Content Placeholder 5"/>
          <p:cNvSpPr>
            <a:spLocks noGrp="1"/>
          </p:cNvSpPr>
          <p:nvPr>
            <p:ph sz="quarter" idx="4"/>
          </p:nvPr>
        </p:nvSpPr>
        <p:spPr>
          <a:xfrm>
            <a:off x="6172200" y="966158"/>
            <a:ext cx="5183188" cy="522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0BC3326-CFC9-C543-BEA8-0D432DAE7D06}" type="slidenum">
              <a:rPr lang="en-US" smtClean="0"/>
              <a:t>‹#›</a:t>
            </a:fld>
            <a:endParaRPr lang="en-US" dirty="0"/>
          </a:p>
        </p:txBody>
      </p:sp>
      <p:sp>
        <p:nvSpPr>
          <p:cNvPr id="11" name="Rectangle 10">
            <a:extLst>
              <a:ext uri="{FF2B5EF4-FFF2-40B4-BE49-F238E27FC236}">
                <a16:creationId xmlns:a16="http://schemas.microsoft.com/office/drawing/2014/main" id="{8C93EE98-4CEE-1112-5658-1C4115BCA61D}"/>
              </a:ext>
            </a:extLst>
          </p:cNvPr>
          <p:cNvSpPr/>
          <p:nvPr userDrawn="1"/>
        </p:nvSpPr>
        <p:spPr>
          <a:xfrm>
            <a:off x="945544" y="1695770"/>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6735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190144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117216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dirty="0"/>
          </a:p>
        </p:txBody>
      </p:sp>
      <p:sp>
        <p:nvSpPr>
          <p:cNvPr id="2" name="TextBox 1">
            <a:extLst>
              <a:ext uri="{FF2B5EF4-FFF2-40B4-BE49-F238E27FC236}">
                <a16:creationId xmlns:a16="http://schemas.microsoft.com/office/drawing/2014/main" id="{65BAB751-024A-BB99-83ED-535A0A8CDB77}"/>
              </a:ext>
            </a:extLst>
          </p:cNvPr>
          <p:cNvSpPr txBox="1"/>
          <p:nvPr userDrawn="1"/>
        </p:nvSpPr>
        <p:spPr>
          <a:xfrm>
            <a:off x="492316" y="753734"/>
            <a:ext cx="9065484" cy="1477328"/>
          </a:xfrm>
          <a:prstGeom prst="rect">
            <a:avLst/>
          </a:prstGeom>
          <a:noFill/>
        </p:spPr>
        <p:txBody>
          <a:bodyPr wrap="square" rtlCol="0">
            <a:spAutoFit/>
          </a:bodyPr>
          <a:lstStyle/>
          <a:p>
            <a:r>
              <a:rPr lang="en-US" sz="3600" b="1" dirty="0">
                <a:latin typeface="Aptos ExtraBold" panose="020B0004020202020204" pitchFamily="34" charset="0"/>
              </a:rPr>
              <a:t>Header</a:t>
            </a:r>
          </a:p>
          <a:p>
            <a:endParaRPr lang="en-US" dirty="0"/>
          </a:p>
          <a:p>
            <a:endParaRPr lang="en-US" dirty="0"/>
          </a:p>
          <a:p>
            <a:r>
              <a:rPr lang="en-US" dirty="0"/>
              <a:t>Body</a:t>
            </a:r>
          </a:p>
        </p:txBody>
      </p:sp>
      <p:sp>
        <p:nvSpPr>
          <p:cNvPr id="3" name="Rectangle 2">
            <a:extLst>
              <a:ext uri="{FF2B5EF4-FFF2-40B4-BE49-F238E27FC236}">
                <a16:creationId xmlns:a16="http://schemas.microsoft.com/office/drawing/2014/main" id="{C97B3584-5825-D4C8-E4BE-A09C189045F5}"/>
              </a:ext>
            </a:extLst>
          </p:cNvPr>
          <p:cNvSpPr/>
          <p:nvPr userDrawn="1"/>
        </p:nvSpPr>
        <p:spPr>
          <a:xfrm>
            <a:off x="610937" y="3034877"/>
            <a:ext cx="2693289" cy="30347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dirty="0"/>
              <a:t>Header</a:t>
            </a:r>
          </a:p>
          <a:p>
            <a:endParaRPr lang="en-US" sz="1400" dirty="0"/>
          </a:p>
          <a:p>
            <a:r>
              <a:rPr lang="en-US" sz="1400" dirty="0"/>
              <a:t>Body</a:t>
            </a:r>
          </a:p>
        </p:txBody>
      </p:sp>
      <p:sp>
        <p:nvSpPr>
          <p:cNvPr id="5" name="Rectangle 4">
            <a:extLst>
              <a:ext uri="{FF2B5EF4-FFF2-40B4-BE49-F238E27FC236}">
                <a16:creationId xmlns:a16="http://schemas.microsoft.com/office/drawing/2014/main" id="{96EAB3B0-DD1C-98E7-883F-52C539E2ADAF}"/>
              </a:ext>
            </a:extLst>
          </p:cNvPr>
          <p:cNvSpPr/>
          <p:nvPr userDrawn="1"/>
        </p:nvSpPr>
        <p:spPr>
          <a:xfrm>
            <a:off x="6182249" y="3034877"/>
            <a:ext cx="2693289" cy="303473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dirty="0"/>
              <a:t>Header</a:t>
            </a:r>
          </a:p>
          <a:p>
            <a:endParaRPr lang="en-US" sz="1400" dirty="0"/>
          </a:p>
          <a:p>
            <a:r>
              <a:rPr lang="en-US" sz="1400" dirty="0"/>
              <a:t>Body</a:t>
            </a:r>
          </a:p>
        </p:txBody>
      </p:sp>
      <p:sp>
        <p:nvSpPr>
          <p:cNvPr id="6" name="Rectangle 5">
            <a:extLst>
              <a:ext uri="{FF2B5EF4-FFF2-40B4-BE49-F238E27FC236}">
                <a16:creationId xmlns:a16="http://schemas.microsoft.com/office/drawing/2014/main" id="{EAD07EED-5B61-C986-C3C3-2ED7D641D4A1}"/>
              </a:ext>
            </a:extLst>
          </p:cNvPr>
          <p:cNvSpPr/>
          <p:nvPr userDrawn="1"/>
        </p:nvSpPr>
        <p:spPr>
          <a:xfrm>
            <a:off x="3396593" y="3034876"/>
            <a:ext cx="2693289" cy="30347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dirty="0"/>
              <a:t>Header</a:t>
            </a:r>
          </a:p>
          <a:p>
            <a:endParaRPr lang="en-US" sz="1400" dirty="0"/>
          </a:p>
          <a:p>
            <a:r>
              <a:rPr lang="en-US" sz="1400" dirty="0"/>
              <a:t>Body</a:t>
            </a:r>
          </a:p>
        </p:txBody>
      </p:sp>
      <p:sp>
        <p:nvSpPr>
          <p:cNvPr id="7" name="Rectangle 6">
            <a:extLst>
              <a:ext uri="{FF2B5EF4-FFF2-40B4-BE49-F238E27FC236}">
                <a16:creationId xmlns:a16="http://schemas.microsoft.com/office/drawing/2014/main" id="{715F4F3B-76E2-8FF2-A232-339782D95608}"/>
              </a:ext>
            </a:extLst>
          </p:cNvPr>
          <p:cNvSpPr/>
          <p:nvPr userDrawn="1"/>
        </p:nvSpPr>
        <p:spPr>
          <a:xfrm>
            <a:off x="8967906" y="3034876"/>
            <a:ext cx="2693289" cy="3034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r>
              <a:rPr lang="en-US" b="1" dirty="0"/>
              <a:t>Header</a:t>
            </a:r>
          </a:p>
          <a:p>
            <a:endParaRPr lang="en-US" sz="1400" dirty="0"/>
          </a:p>
          <a:p>
            <a:r>
              <a:rPr lang="en-US" sz="1400" dirty="0"/>
              <a:t>Body</a:t>
            </a:r>
          </a:p>
        </p:txBody>
      </p:sp>
      <p:sp>
        <p:nvSpPr>
          <p:cNvPr id="8" name="Oval 7">
            <a:extLst>
              <a:ext uri="{FF2B5EF4-FFF2-40B4-BE49-F238E27FC236}">
                <a16:creationId xmlns:a16="http://schemas.microsoft.com/office/drawing/2014/main" id="{630972F9-1ED9-E2C7-8378-4FB55461CA54}"/>
              </a:ext>
            </a:extLst>
          </p:cNvPr>
          <p:cNvSpPr/>
          <p:nvPr userDrawn="1"/>
        </p:nvSpPr>
        <p:spPr>
          <a:xfrm>
            <a:off x="5613165" y="3096922"/>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2</a:t>
            </a:r>
          </a:p>
        </p:txBody>
      </p:sp>
      <p:sp>
        <p:nvSpPr>
          <p:cNvPr id="9" name="Oval 8">
            <a:extLst>
              <a:ext uri="{FF2B5EF4-FFF2-40B4-BE49-F238E27FC236}">
                <a16:creationId xmlns:a16="http://schemas.microsoft.com/office/drawing/2014/main" id="{83B90187-6572-3AA8-AE24-B67E4FF68B31}"/>
              </a:ext>
            </a:extLst>
          </p:cNvPr>
          <p:cNvSpPr/>
          <p:nvPr userDrawn="1"/>
        </p:nvSpPr>
        <p:spPr>
          <a:xfrm>
            <a:off x="2823713"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1</a:t>
            </a:r>
          </a:p>
        </p:txBody>
      </p:sp>
      <p:sp>
        <p:nvSpPr>
          <p:cNvPr id="10" name="Oval 9">
            <a:extLst>
              <a:ext uri="{FF2B5EF4-FFF2-40B4-BE49-F238E27FC236}">
                <a16:creationId xmlns:a16="http://schemas.microsoft.com/office/drawing/2014/main" id="{D2258820-B3D0-7460-4E44-69FBE947DF98}"/>
              </a:ext>
            </a:extLst>
          </p:cNvPr>
          <p:cNvSpPr/>
          <p:nvPr userDrawn="1"/>
        </p:nvSpPr>
        <p:spPr>
          <a:xfrm>
            <a:off x="8395026"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3</a:t>
            </a:r>
          </a:p>
        </p:txBody>
      </p:sp>
      <p:sp>
        <p:nvSpPr>
          <p:cNvPr id="11" name="Rectangle 10">
            <a:extLst>
              <a:ext uri="{FF2B5EF4-FFF2-40B4-BE49-F238E27FC236}">
                <a16:creationId xmlns:a16="http://schemas.microsoft.com/office/drawing/2014/main" id="{861373CF-5BDE-3B0A-D2BC-E74771E2CAA1}"/>
              </a:ext>
            </a:extLst>
          </p:cNvPr>
          <p:cNvSpPr/>
          <p:nvPr userDrawn="1"/>
        </p:nvSpPr>
        <p:spPr>
          <a:xfrm>
            <a:off x="570871" y="1557548"/>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AE7A3E9-39ED-5CE1-B49E-AA0BCFFC2D8E}"/>
              </a:ext>
            </a:extLst>
          </p:cNvPr>
          <p:cNvSpPr/>
          <p:nvPr userDrawn="1"/>
        </p:nvSpPr>
        <p:spPr>
          <a:xfrm>
            <a:off x="11198262" y="3096921"/>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4</a:t>
            </a:r>
          </a:p>
        </p:txBody>
      </p:sp>
    </p:spTree>
    <p:extLst>
      <p:ext uri="{BB962C8B-B14F-4D97-AF65-F5344CB8AC3E}">
        <p14:creationId xmlns:p14="http://schemas.microsoft.com/office/powerpoint/2010/main" val="4496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dirty="0"/>
          </a:p>
        </p:txBody>
      </p:sp>
    </p:spTree>
    <p:extLst>
      <p:ext uri="{BB962C8B-B14F-4D97-AF65-F5344CB8AC3E}">
        <p14:creationId xmlns:p14="http://schemas.microsoft.com/office/powerpoint/2010/main" val="56819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79A916-4C11-F01F-5E51-193AA7D1367D}"/>
              </a:ext>
            </a:extLst>
          </p:cNvPr>
          <p:cNvSpPr/>
          <p:nvPr userDrawn="1"/>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838200" y="800632"/>
            <a:ext cx="10515600" cy="8900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BC3326-CFC9-C543-BEA8-0D432DAE7D06}" type="slidenum">
              <a:rPr lang="en-US" smtClean="0"/>
              <a:t>‹#›</a:t>
            </a:fld>
            <a:endParaRPr lang="en-US" dirty="0"/>
          </a:p>
        </p:txBody>
      </p:sp>
      <p:pic>
        <p:nvPicPr>
          <p:cNvPr id="8" name="Picture 2">
            <a:extLst>
              <a:ext uri="{FF2B5EF4-FFF2-40B4-BE49-F238E27FC236}">
                <a16:creationId xmlns:a16="http://schemas.microsoft.com/office/drawing/2014/main" id="{BD9C0968-54DB-3A6C-E053-40D658B6A52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18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ptos SemiBold"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Loretta.Vasquez@dfa.nm.gov" TargetMode="External"/><Relationship Id="rId13" Type="http://schemas.openxmlformats.org/officeDocument/2006/relationships/hyperlink" Target="mailto:Cecilia.Mavrommatis@dfa.nm.gov" TargetMode="External"/><Relationship Id="rId3" Type="http://schemas.openxmlformats.org/officeDocument/2006/relationships/image" Target="../media/image12.png"/><Relationship Id="rId7" Type="http://schemas.openxmlformats.org/officeDocument/2006/relationships/hyperlink" Target="mailto:Geovanna.Losito@dfa.nm.gov" TargetMode="External"/><Relationship Id="rId12" Type="http://schemas.openxmlformats.org/officeDocument/2006/relationships/hyperlink" Target="mailto:NickJ.Apodaca1@dfa.nm.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mailto:danieln.catanach@dfa.nm.gov" TargetMode="External"/><Relationship Id="rId11" Type="http://schemas.openxmlformats.org/officeDocument/2006/relationships/hyperlink" Target="mailto:melanie.viarrial@dfa.nm.gov" TargetMode="External"/><Relationship Id="rId5" Type="http://schemas.openxmlformats.org/officeDocument/2006/relationships/hyperlink" Target="mailto:dawn.webster@dfa.nm.gov" TargetMode="External"/><Relationship Id="rId15" Type="http://schemas.openxmlformats.org/officeDocument/2006/relationships/hyperlink" Target="mailto:CarmenB.Morin@dfa.nm.gov" TargetMode="External"/><Relationship Id="rId10" Type="http://schemas.openxmlformats.org/officeDocument/2006/relationships/hyperlink" Target="mailto:Melody.Zamora@dfa.nm.gov" TargetMode="External"/><Relationship Id="rId4" Type="http://schemas.openxmlformats.org/officeDocument/2006/relationships/image" Target="../media/image13.jpg"/><Relationship Id="rId9" Type="http://schemas.openxmlformats.org/officeDocument/2006/relationships/hyperlink" Target="mailto:lynda.martinez@dfa.nm.gov" TargetMode="External"/><Relationship Id="rId14" Type="http://schemas.openxmlformats.org/officeDocument/2006/relationships/hyperlink" Target="mailto:Jeannette.Gallegos@dfa.nm.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ernor.state.nm.us/request-capital-outlay/" TargetMode="External"/><Relationship Id="rId2" Type="http://schemas.openxmlformats.org/officeDocument/2006/relationships/hyperlink" Target="https://www.nmlegis.gov/Legislation/BillFinder/Capital_Outlay_Request_Forms" TargetMode="External"/><Relationship Id="rId1" Type="http://schemas.openxmlformats.org/officeDocument/2006/relationships/slideLayout" Target="../slideLayouts/slideLayout2.xml"/><Relationship Id="rId5" Type="http://schemas.openxmlformats.org/officeDocument/2006/relationships/hyperlink" Target="mailto:Jesse.Guillen@dfa.nm.gov" TargetMode="External"/><Relationship Id="rId4" Type="http://schemas.openxmlformats.org/officeDocument/2006/relationships/hyperlink" Target="mailto:Sheila.Keleher@nmlegis.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heila.Keleher@nmlegis.gov" TargetMode="External"/><Relationship Id="rId2" Type="http://schemas.openxmlformats.org/officeDocument/2006/relationships/hyperlink" Target="https://www.nmlegis.gov/Legislation/BillFinder/Capital_Outlay_Request_Forms" TargetMode="External"/><Relationship Id="rId1" Type="http://schemas.openxmlformats.org/officeDocument/2006/relationships/slideLayout" Target="../slideLayouts/slideLayout2.xml"/><Relationship Id="rId4" Type="http://schemas.openxmlformats.org/officeDocument/2006/relationships/hyperlink" Target="mailto:Tonantzin.Roybal@dfa.nm.gov"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Scott.wright@dfa.nm.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cott.wright@dfa.nm.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RyanS.Serrano@dfa.nm.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Maryann.Maestas@dfa.nm.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483F7C-59A1-E585-3FDA-EC5D13BBDCB9}"/>
              </a:ext>
            </a:extLst>
          </p:cNvPr>
          <p:cNvSpPr>
            <a:spLocks noGrp="1"/>
          </p:cNvSpPr>
          <p:nvPr>
            <p:ph type="ctrTitle"/>
          </p:nvPr>
        </p:nvSpPr>
        <p:spPr>
          <a:xfrm>
            <a:off x="1524000" y="775230"/>
            <a:ext cx="9144000" cy="2387600"/>
          </a:xfrm>
        </p:spPr>
        <p:txBody>
          <a:bodyPr/>
          <a:lstStyle/>
          <a:p>
            <a:r>
              <a:rPr lang="en-US" dirty="0"/>
              <a:t>IAD's State - Tribal Finance Engagement Meeting</a:t>
            </a:r>
          </a:p>
        </p:txBody>
      </p:sp>
      <p:sp>
        <p:nvSpPr>
          <p:cNvPr id="6" name="Subtitle 5">
            <a:extLst>
              <a:ext uri="{FF2B5EF4-FFF2-40B4-BE49-F238E27FC236}">
                <a16:creationId xmlns:a16="http://schemas.microsoft.com/office/drawing/2014/main" id="{63129A88-8620-1582-6485-414F31EA5253}"/>
              </a:ext>
            </a:extLst>
          </p:cNvPr>
          <p:cNvSpPr>
            <a:spLocks noGrp="1"/>
          </p:cNvSpPr>
          <p:nvPr>
            <p:ph type="subTitle" idx="1"/>
          </p:nvPr>
        </p:nvSpPr>
        <p:spPr/>
        <p:txBody>
          <a:bodyPr>
            <a:normAutofit lnSpcReduction="10000"/>
          </a:bodyPr>
          <a:lstStyle/>
          <a:p>
            <a:r>
              <a:rPr lang="en-US" dirty="0"/>
              <a:t>Presentation By:</a:t>
            </a:r>
          </a:p>
          <a:p>
            <a:r>
              <a:rPr lang="en-US" dirty="0"/>
              <a:t>Nicole Macias – State Budget Division</a:t>
            </a:r>
          </a:p>
          <a:p>
            <a:r>
              <a:rPr lang="en-US" dirty="0"/>
              <a:t>Wesley Billingsley – Infrastructure Planning &amp; Development Division</a:t>
            </a:r>
          </a:p>
          <a:p>
            <a:r>
              <a:rPr lang="en-US" dirty="0"/>
              <a:t>Carmen Morin – Local Government Division</a:t>
            </a:r>
          </a:p>
        </p:txBody>
      </p:sp>
      <p:sp>
        <p:nvSpPr>
          <p:cNvPr id="4" name="Slide Number Placeholder 3">
            <a:extLst>
              <a:ext uri="{FF2B5EF4-FFF2-40B4-BE49-F238E27FC236}">
                <a16:creationId xmlns:a16="http://schemas.microsoft.com/office/drawing/2014/main" id="{3D7ED4A9-25E4-F4EF-4D47-E84DBA98CB22}"/>
              </a:ext>
            </a:extLst>
          </p:cNvPr>
          <p:cNvSpPr>
            <a:spLocks noGrp="1"/>
          </p:cNvSpPr>
          <p:nvPr>
            <p:ph type="sldNum" sz="quarter" idx="12"/>
          </p:nvPr>
        </p:nvSpPr>
        <p:spPr/>
        <p:txBody>
          <a:bodyPr/>
          <a:lstStyle/>
          <a:p>
            <a:fld id="{20BC3326-CFC9-C543-BEA8-0D432DAE7D06}"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36143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9420-7EF4-5CB0-BF3E-137078E3CE28}"/>
              </a:ext>
            </a:extLst>
          </p:cNvPr>
          <p:cNvSpPr>
            <a:spLocks noGrp="1"/>
          </p:cNvSpPr>
          <p:nvPr>
            <p:ph type="title"/>
          </p:nvPr>
        </p:nvSpPr>
        <p:spPr>
          <a:xfrm>
            <a:off x="806117" y="871217"/>
            <a:ext cx="10515600" cy="890056"/>
          </a:xfrm>
        </p:spPr>
        <p:txBody>
          <a:bodyPr/>
          <a:lstStyle/>
          <a:p>
            <a:r>
              <a:rPr lang="en-US" dirty="0"/>
              <a:t>Technical Assistance </a:t>
            </a:r>
          </a:p>
        </p:txBody>
      </p:sp>
      <p:graphicFrame>
        <p:nvGraphicFramePr>
          <p:cNvPr id="1032" name="Content Placeholder 2">
            <a:extLst>
              <a:ext uri="{FF2B5EF4-FFF2-40B4-BE49-F238E27FC236}">
                <a16:creationId xmlns:a16="http://schemas.microsoft.com/office/drawing/2014/main" id="{8656FE8C-05FA-44C7-1C8D-2D11077AD05D}"/>
              </a:ext>
            </a:extLst>
          </p:cNvPr>
          <p:cNvGraphicFramePr>
            <a:graphicFrameLocks noGrp="1"/>
          </p:cNvGraphicFramePr>
          <p:nvPr>
            <p:ph idx="1"/>
          </p:nvPr>
        </p:nvGraphicFramePr>
        <p:xfrm>
          <a:off x="838200" y="1825625"/>
          <a:ext cx="701768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1B92B35-F29F-4A96-30DA-B14924C30B58}"/>
              </a:ext>
            </a:extLst>
          </p:cNvPr>
          <p:cNvSpPr>
            <a:spLocks noGrp="1"/>
          </p:cNvSpPr>
          <p:nvPr>
            <p:ph type="sldNum" sz="quarter" idx="12"/>
          </p:nvPr>
        </p:nvSpPr>
        <p:spPr/>
        <p:txBody>
          <a:bodyPr/>
          <a:lstStyle/>
          <a:p>
            <a:fld id="{20BC3326-CFC9-C543-BEA8-0D432DAE7D06}" type="slidenum">
              <a:rPr lang="en-US" b="1" smtClean="0">
                <a:solidFill>
                  <a:schemeClr val="tx1"/>
                </a:solidFill>
              </a:rPr>
              <a:t>10</a:t>
            </a:fld>
            <a:endParaRPr lang="en-US" b="1" dirty="0">
              <a:solidFill>
                <a:schemeClr val="tx1"/>
              </a:solidFill>
            </a:endParaRPr>
          </a:p>
        </p:txBody>
      </p:sp>
      <p:pic>
        <p:nvPicPr>
          <p:cNvPr id="9" name="Picture 8" descr="Qr code&#10;&#10;AI-generated content may be incorrect.">
            <a:extLst>
              <a:ext uri="{FF2B5EF4-FFF2-40B4-BE49-F238E27FC236}">
                <a16:creationId xmlns:a16="http://schemas.microsoft.com/office/drawing/2014/main" id="{8463CE2E-C4B5-2563-96F1-D326F62DE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8666" y="3536148"/>
            <a:ext cx="2738387" cy="2738387"/>
          </a:xfrm>
          <a:prstGeom prst="rect">
            <a:avLst/>
          </a:prstGeom>
        </p:spPr>
      </p:pic>
      <p:pic>
        <p:nvPicPr>
          <p:cNvPr id="1030" name="Picture 6" descr="QR code">
            <a:extLst>
              <a:ext uri="{FF2B5EF4-FFF2-40B4-BE49-F238E27FC236}">
                <a16:creationId xmlns:a16="http://schemas.microsoft.com/office/drawing/2014/main" id="{11AB58E1-FE56-B82B-5D96-0FEE5F67F0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933" y="522785"/>
            <a:ext cx="2605680" cy="260568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59B9A9E3-23BE-D856-7284-24B1283F50DC}"/>
              </a:ext>
            </a:extLst>
          </p:cNvPr>
          <p:cNvSpPr txBox="1">
            <a:spLocks/>
          </p:cNvSpPr>
          <p:nvPr/>
        </p:nvSpPr>
        <p:spPr>
          <a:xfrm>
            <a:off x="8937438" y="3402049"/>
            <a:ext cx="2589615" cy="5390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ptos SemiBold" panose="020F0502020204030204" pitchFamily="34" charset="0"/>
                <a:ea typeface="+mj-ea"/>
                <a:cs typeface="+mj-cs"/>
              </a:defRPr>
            </a:lvl1pPr>
          </a:lstStyle>
          <a:p>
            <a:r>
              <a:rPr lang="en-US" dirty="0"/>
              <a:t>Rural/Frontier Equity Ombuds Intake</a:t>
            </a:r>
          </a:p>
        </p:txBody>
      </p:sp>
      <p:sp>
        <p:nvSpPr>
          <p:cNvPr id="12" name="Title 1">
            <a:extLst>
              <a:ext uri="{FF2B5EF4-FFF2-40B4-BE49-F238E27FC236}">
                <a16:creationId xmlns:a16="http://schemas.microsoft.com/office/drawing/2014/main" id="{59573B90-2691-9227-1752-45E0CDFA19D7}"/>
              </a:ext>
            </a:extLst>
          </p:cNvPr>
          <p:cNvSpPr txBox="1">
            <a:spLocks/>
          </p:cNvSpPr>
          <p:nvPr/>
        </p:nvSpPr>
        <p:spPr>
          <a:xfrm>
            <a:off x="8880611" y="249201"/>
            <a:ext cx="2589615" cy="16374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ptos SemiBold" panose="020F0502020204030204" pitchFamily="34" charset="0"/>
                <a:ea typeface="+mj-ea"/>
                <a:cs typeface="+mj-cs"/>
              </a:defRPr>
            </a:lvl1pPr>
          </a:lstStyle>
          <a:p>
            <a:r>
              <a:rPr lang="en-US" dirty="0"/>
              <a:t>Funding Navigation Intake</a:t>
            </a:r>
          </a:p>
        </p:txBody>
      </p:sp>
    </p:spTree>
    <p:extLst>
      <p:ext uri="{BB962C8B-B14F-4D97-AF65-F5344CB8AC3E}">
        <p14:creationId xmlns:p14="http://schemas.microsoft.com/office/powerpoint/2010/main" val="98355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376A-9D21-7D99-9213-27C6A69BFCF8}"/>
              </a:ext>
            </a:extLst>
          </p:cNvPr>
          <p:cNvSpPr>
            <a:spLocks noGrp="1"/>
          </p:cNvSpPr>
          <p:nvPr>
            <p:ph type="title"/>
          </p:nvPr>
        </p:nvSpPr>
        <p:spPr>
          <a:xfrm>
            <a:off x="1036561" y="493141"/>
            <a:ext cx="10515600" cy="890056"/>
          </a:xfrm>
        </p:spPr>
        <p:txBody>
          <a:bodyPr/>
          <a:lstStyle/>
          <a:p>
            <a:pPr algn="ctr"/>
            <a:r>
              <a:rPr lang="en-US" dirty="0"/>
              <a:t>Grant Programs</a:t>
            </a:r>
          </a:p>
        </p:txBody>
      </p:sp>
      <p:graphicFrame>
        <p:nvGraphicFramePr>
          <p:cNvPr id="6" name="Content Placeholder 2">
            <a:extLst>
              <a:ext uri="{FF2B5EF4-FFF2-40B4-BE49-F238E27FC236}">
                <a16:creationId xmlns:a16="http://schemas.microsoft.com/office/drawing/2014/main" id="{5406D27A-29C5-2A65-5F56-E2D9E3F88AF6}"/>
              </a:ext>
            </a:extLst>
          </p:cNvPr>
          <p:cNvGraphicFramePr>
            <a:graphicFrameLocks noGrp="1"/>
          </p:cNvGraphicFramePr>
          <p:nvPr>
            <p:ph idx="1"/>
            <p:extLst>
              <p:ext uri="{D42A27DB-BD31-4B8C-83A1-F6EECF244321}">
                <p14:modId xmlns:p14="http://schemas.microsoft.com/office/powerpoint/2010/main" val="4287671676"/>
              </p:ext>
            </p:extLst>
          </p:nvPr>
        </p:nvGraphicFramePr>
        <p:xfrm>
          <a:off x="1188719" y="713233"/>
          <a:ext cx="10611853"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F04766-8493-16FC-0E5A-BC9A410BB00F}"/>
              </a:ext>
            </a:extLst>
          </p:cNvPr>
          <p:cNvSpPr>
            <a:spLocks noGrp="1"/>
          </p:cNvSpPr>
          <p:nvPr>
            <p:ph type="sldNum" sz="quarter" idx="12"/>
          </p:nvPr>
        </p:nvSpPr>
        <p:spPr/>
        <p:txBody>
          <a:bodyPr/>
          <a:lstStyle/>
          <a:p>
            <a:fld id="{20BC3326-CFC9-C543-BEA8-0D432DAE7D06}" type="slidenum">
              <a:rPr lang="en-US" b="1" smtClean="0">
                <a:solidFill>
                  <a:schemeClr val="tx1"/>
                </a:solidFill>
              </a:rPr>
              <a:t>11</a:t>
            </a:fld>
            <a:endParaRPr lang="en-US" b="1" dirty="0">
              <a:solidFill>
                <a:schemeClr val="tx1"/>
              </a:solidFill>
            </a:endParaRPr>
          </a:p>
        </p:txBody>
      </p:sp>
    </p:spTree>
    <p:extLst>
      <p:ext uri="{BB962C8B-B14F-4D97-AF65-F5344CB8AC3E}">
        <p14:creationId xmlns:p14="http://schemas.microsoft.com/office/powerpoint/2010/main" val="64199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58779" y="1444091"/>
            <a:ext cx="190500" cy="4431030"/>
          </a:xfrm>
          <a:custGeom>
            <a:avLst/>
            <a:gdLst/>
            <a:ahLst/>
            <a:cxnLst/>
            <a:rect l="l" t="t" r="r" b="b"/>
            <a:pathLst>
              <a:path w="190500" h="4431030">
                <a:moveTo>
                  <a:pt x="190500" y="0"/>
                </a:moveTo>
                <a:lnTo>
                  <a:pt x="0" y="0"/>
                </a:lnTo>
                <a:lnTo>
                  <a:pt x="0" y="4430649"/>
                </a:lnTo>
                <a:lnTo>
                  <a:pt x="190500" y="4430649"/>
                </a:lnTo>
                <a:lnTo>
                  <a:pt x="190500" y="0"/>
                </a:lnTo>
                <a:close/>
              </a:path>
            </a:pathLst>
          </a:custGeom>
          <a:solidFill>
            <a:srgbClr val="DE6124"/>
          </a:solidFill>
        </p:spPr>
        <p:txBody>
          <a:bodyPr wrap="square" lIns="0" tIns="0" rIns="0" bIns="0" rtlCol="0"/>
          <a:lstStyle/>
          <a:p>
            <a:endParaRPr dirty="0"/>
          </a:p>
        </p:txBody>
      </p:sp>
      <p:grpSp>
        <p:nvGrpSpPr>
          <p:cNvPr id="3" name="object 3"/>
          <p:cNvGrpSpPr/>
          <p:nvPr/>
        </p:nvGrpSpPr>
        <p:grpSpPr>
          <a:xfrm>
            <a:off x="0" y="8"/>
            <a:ext cx="11059160" cy="6858000"/>
            <a:chOff x="0" y="8"/>
            <a:chExt cx="11059160" cy="6858000"/>
          </a:xfrm>
        </p:grpSpPr>
        <p:pic>
          <p:nvPicPr>
            <p:cNvPr id="4" name="object 4"/>
            <p:cNvPicPr/>
            <p:nvPr/>
          </p:nvPicPr>
          <p:blipFill>
            <a:blip r:embed="rId2" cstate="print"/>
            <a:stretch>
              <a:fillRect/>
            </a:stretch>
          </p:blipFill>
          <p:spPr>
            <a:xfrm>
              <a:off x="0" y="8"/>
              <a:ext cx="4571999" cy="6857987"/>
            </a:xfrm>
            <a:prstGeom prst="rect">
              <a:avLst/>
            </a:prstGeom>
          </p:spPr>
        </p:pic>
        <p:sp>
          <p:nvSpPr>
            <p:cNvPr id="5" name="object 5"/>
            <p:cNvSpPr/>
            <p:nvPr/>
          </p:nvSpPr>
          <p:spPr>
            <a:xfrm>
              <a:off x="1095146" y="1274571"/>
              <a:ext cx="9963785" cy="4770120"/>
            </a:xfrm>
            <a:custGeom>
              <a:avLst/>
              <a:gdLst/>
              <a:ahLst/>
              <a:cxnLst/>
              <a:rect l="l" t="t" r="r" b="b"/>
              <a:pathLst>
                <a:path w="9963785" h="4770120">
                  <a:moveTo>
                    <a:pt x="9963658" y="0"/>
                  </a:moveTo>
                  <a:lnTo>
                    <a:pt x="0" y="0"/>
                  </a:lnTo>
                  <a:lnTo>
                    <a:pt x="0" y="4769612"/>
                  </a:lnTo>
                  <a:lnTo>
                    <a:pt x="9963658" y="4769612"/>
                  </a:lnTo>
                  <a:lnTo>
                    <a:pt x="9963658" y="0"/>
                  </a:lnTo>
                  <a:close/>
                </a:path>
              </a:pathLst>
            </a:custGeom>
            <a:solidFill>
              <a:srgbClr val="165251"/>
            </a:solidFill>
          </p:spPr>
          <p:txBody>
            <a:bodyPr wrap="square" lIns="0" tIns="0" rIns="0" bIns="0" rtlCol="0"/>
            <a:lstStyle/>
            <a:p>
              <a:endParaRPr dirty="0"/>
            </a:p>
          </p:txBody>
        </p:sp>
      </p:grpSp>
      <p:sp>
        <p:nvSpPr>
          <p:cNvPr id="7" name="object 7"/>
          <p:cNvSpPr txBox="1">
            <a:spLocks noGrp="1"/>
          </p:cNvSpPr>
          <p:nvPr>
            <p:ph type="title"/>
          </p:nvPr>
        </p:nvSpPr>
        <p:spPr>
          <a:xfrm>
            <a:off x="1343431" y="1528954"/>
            <a:ext cx="9505138" cy="505267"/>
          </a:xfrm>
          <a:prstGeom prst="rect">
            <a:avLst/>
          </a:prstGeom>
        </p:spPr>
        <p:txBody>
          <a:bodyPr vert="horz" wrap="square" lIns="0" tIns="12700" rIns="0" bIns="0" rtlCol="0">
            <a:spAutoFit/>
          </a:bodyPr>
          <a:lstStyle/>
          <a:p>
            <a:pPr marL="12700">
              <a:lnSpc>
                <a:spcPct val="100000"/>
              </a:lnSpc>
              <a:spcBef>
                <a:spcPts val="100"/>
              </a:spcBef>
            </a:pPr>
            <a:r>
              <a:rPr sz="3200" spc="160" dirty="0">
                <a:solidFill>
                  <a:schemeClr val="bg1"/>
                </a:solidFill>
              </a:rPr>
              <a:t>PARS</a:t>
            </a:r>
            <a:r>
              <a:rPr sz="3200" spc="-35" dirty="0">
                <a:solidFill>
                  <a:schemeClr val="bg1"/>
                </a:solidFill>
              </a:rPr>
              <a:t> </a:t>
            </a:r>
            <a:r>
              <a:rPr sz="3200" spc="75" dirty="0">
                <a:solidFill>
                  <a:schemeClr val="bg1"/>
                </a:solidFill>
              </a:rPr>
              <a:t>(Project</a:t>
            </a:r>
            <a:r>
              <a:rPr sz="3200" spc="-65" dirty="0">
                <a:solidFill>
                  <a:schemeClr val="bg1"/>
                </a:solidFill>
              </a:rPr>
              <a:t> </a:t>
            </a:r>
            <a:r>
              <a:rPr sz="3200" spc="100" dirty="0">
                <a:solidFill>
                  <a:schemeClr val="bg1"/>
                </a:solidFill>
              </a:rPr>
              <a:t>Accountability</a:t>
            </a:r>
            <a:r>
              <a:rPr sz="3200" spc="-55" dirty="0">
                <a:solidFill>
                  <a:schemeClr val="bg1"/>
                </a:solidFill>
              </a:rPr>
              <a:t> </a:t>
            </a:r>
            <a:r>
              <a:rPr sz="3200" spc="80" dirty="0">
                <a:solidFill>
                  <a:schemeClr val="bg1"/>
                </a:solidFill>
              </a:rPr>
              <a:t>Reporting</a:t>
            </a:r>
            <a:r>
              <a:rPr sz="3200" spc="-30" dirty="0">
                <a:solidFill>
                  <a:schemeClr val="bg1"/>
                </a:solidFill>
              </a:rPr>
              <a:t> </a:t>
            </a:r>
            <a:r>
              <a:rPr sz="3200" spc="100" dirty="0">
                <a:solidFill>
                  <a:schemeClr val="bg1"/>
                </a:solidFill>
              </a:rPr>
              <a:t>System)</a:t>
            </a:r>
            <a:endParaRPr sz="3200" dirty="0">
              <a:solidFill>
                <a:schemeClr val="bg1"/>
              </a:solidFill>
            </a:endParaRPr>
          </a:p>
        </p:txBody>
      </p:sp>
      <p:sp>
        <p:nvSpPr>
          <p:cNvPr id="8" name="object 8"/>
          <p:cNvSpPr txBox="1">
            <a:spLocks noGrp="1"/>
          </p:cNvSpPr>
          <p:nvPr>
            <p:ph type="body" idx="1"/>
          </p:nvPr>
        </p:nvSpPr>
        <p:spPr>
          <a:xfrm>
            <a:off x="1343431" y="2169674"/>
            <a:ext cx="9525000" cy="3413755"/>
          </a:xfrm>
          <a:prstGeom prst="rect">
            <a:avLst/>
          </a:prstGeom>
        </p:spPr>
        <p:txBody>
          <a:bodyPr vert="horz" wrap="square" lIns="0" tIns="12700" rIns="0" bIns="0" rtlCol="0">
            <a:spAutoFit/>
          </a:bodyPr>
          <a:lstStyle/>
          <a:p>
            <a:pPr marL="12700" marR="5080">
              <a:lnSpc>
                <a:spcPct val="100000"/>
              </a:lnSpc>
              <a:spcBef>
                <a:spcPts val="100"/>
              </a:spcBef>
            </a:pPr>
            <a:r>
              <a:rPr dirty="0">
                <a:solidFill>
                  <a:schemeClr val="bg1"/>
                </a:solidFill>
              </a:rPr>
              <a:t>A</a:t>
            </a:r>
            <a:r>
              <a:rPr spc="65" dirty="0">
                <a:solidFill>
                  <a:schemeClr val="bg1"/>
                </a:solidFill>
              </a:rPr>
              <a:t> </a:t>
            </a:r>
            <a:r>
              <a:rPr dirty="0">
                <a:solidFill>
                  <a:schemeClr val="bg1"/>
                </a:solidFill>
              </a:rPr>
              <a:t>centralized,</a:t>
            </a:r>
            <a:r>
              <a:rPr spc="50" dirty="0">
                <a:solidFill>
                  <a:schemeClr val="bg1"/>
                </a:solidFill>
              </a:rPr>
              <a:t> </a:t>
            </a:r>
            <a:r>
              <a:rPr dirty="0">
                <a:solidFill>
                  <a:schemeClr val="bg1"/>
                </a:solidFill>
              </a:rPr>
              <a:t>unified</a:t>
            </a:r>
            <a:r>
              <a:rPr spc="30" dirty="0">
                <a:solidFill>
                  <a:schemeClr val="bg1"/>
                </a:solidFill>
              </a:rPr>
              <a:t> </a:t>
            </a:r>
            <a:r>
              <a:rPr spc="60" dirty="0">
                <a:solidFill>
                  <a:schemeClr val="bg1"/>
                </a:solidFill>
              </a:rPr>
              <a:t>system</a:t>
            </a:r>
            <a:r>
              <a:rPr spc="90" dirty="0">
                <a:solidFill>
                  <a:schemeClr val="bg1"/>
                </a:solidFill>
              </a:rPr>
              <a:t> </a:t>
            </a:r>
            <a:r>
              <a:rPr spc="50" dirty="0">
                <a:solidFill>
                  <a:schemeClr val="bg1"/>
                </a:solidFill>
              </a:rPr>
              <a:t>designed</a:t>
            </a:r>
            <a:r>
              <a:rPr spc="45" dirty="0">
                <a:solidFill>
                  <a:schemeClr val="bg1"/>
                </a:solidFill>
              </a:rPr>
              <a:t> </a:t>
            </a:r>
            <a:r>
              <a:rPr dirty="0">
                <a:solidFill>
                  <a:schemeClr val="bg1"/>
                </a:solidFill>
              </a:rPr>
              <a:t>for</a:t>
            </a:r>
            <a:r>
              <a:rPr spc="70" dirty="0">
                <a:solidFill>
                  <a:schemeClr val="bg1"/>
                </a:solidFill>
              </a:rPr>
              <a:t> </a:t>
            </a:r>
            <a:r>
              <a:rPr spc="45" dirty="0">
                <a:solidFill>
                  <a:schemeClr val="bg1"/>
                </a:solidFill>
              </a:rPr>
              <a:t>managing</a:t>
            </a:r>
            <a:r>
              <a:rPr spc="40" dirty="0">
                <a:solidFill>
                  <a:schemeClr val="bg1"/>
                </a:solidFill>
              </a:rPr>
              <a:t> </a:t>
            </a:r>
            <a:r>
              <a:rPr dirty="0">
                <a:solidFill>
                  <a:schemeClr val="bg1"/>
                </a:solidFill>
              </a:rPr>
              <a:t>grant</a:t>
            </a:r>
            <a:r>
              <a:rPr spc="65" dirty="0">
                <a:solidFill>
                  <a:schemeClr val="bg1"/>
                </a:solidFill>
              </a:rPr>
              <a:t> </a:t>
            </a:r>
            <a:r>
              <a:rPr dirty="0">
                <a:solidFill>
                  <a:schemeClr val="bg1"/>
                </a:solidFill>
              </a:rPr>
              <a:t>agreements,</a:t>
            </a:r>
            <a:r>
              <a:rPr spc="95" dirty="0">
                <a:solidFill>
                  <a:schemeClr val="bg1"/>
                </a:solidFill>
              </a:rPr>
              <a:t> </a:t>
            </a:r>
            <a:r>
              <a:rPr spc="65" dirty="0">
                <a:solidFill>
                  <a:schemeClr val="bg1"/>
                </a:solidFill>
              </a:rPr>
              <a:t>notices</a:t>
            </a:r>
            <a:r>
              <a:rPr spc="95" dirty="0">
                <a:solidFill>
                  <a:schemeClr val="bg1"/>
                </a:solidFill>
              </a:rPr>
              <a:t> </a:t>
            </a:r>
            <a:r>
              <a:rPr dirty="0">
                <a:solidFill>
                  <a:schemeClr val="bg1"/>
                </a:solidFill>
              </a:rPr>
              <a:t>of</a:t>
            </a:r>
            <a:r>
              <a:rPr spc="50" dirty="0">
                <a:solidFill>
                  <a:schemeClr val="bg1"/>
                </a:solidFill>
              </a:rPr>
              <a:t> </a:t>
            </a:r>
            <a:r>
              <a:rPr spc="-10" dirty="0">
                <a:solidFill>
                  <a:schemeClr val="bg1"/>
                </a:solidFill>
              </a:rPr>
              <a:t>obligation </a:t>
            </a:r>
            <a:r>
              <a:rPr spc="70" dirty="0">
                <a:solidFill>
                  <a:schemeClr val="bg1"/>
                </a:solidFill>
              </a:rPr>
              <a:t>(NOOs),</a:t>
            </a:r>
            <a:r>
              <a:rPr spc="-25" dirty="0">
                <a:solidFill>
                  <a:schemeClr val="bg1"/>
                </a:solidFill>
              </a:rPr>
              <a:t> </a:t>
            </a:r>
            <a:r>
              <a:rPr spc="60" dirty="0">
                <a:solidFill>
                  <a:schemeClr val="bg1"/>
                </a:solidFill>
              </a:rPr>
              <a:t>and</a:t>
            </a:r>
            <a:r>
              <a:rPr dirty="0">
                <a:solidFill>
                  <a:schemeClr val="bg1"/>
                </a:solidFill>
              </a:rPr>
              <a:t> pay</a:t>
            </a:r>
            <a:r>
              <a:rPr spc="20" dirty="0">
                <a:solidFill>
                  <a:schemeClr val="bg1"/>
                </a:solidFill>
              </a:rPr>
              <a:t> </a:t>
            </a:r>
            <a:r>
              <a:rPr spc="35" dirty="0">
                <a:solidFill>
                  <a:schemeClr val="bg1"/>
                </a:solidFill>
              </a:rPr>
              <a:t>requests.</a:t>
            </a:r>
          </a:p>
          <a:p>
            <a:pPr marL="299085" indent="-286385">
              <a:lnSpc>
                <a:spcPct val="100000"/>
              </a:lnSpc>
              <a:buFont typeface="Arial"/>
              <a:buChar char="•"/>
              <a:tabLst>
                <a:tab pos="299085" algn="l"/>
              </a:tabLst>
            </a:pPr>
            <a:r>
              <a:rPr dirty="0">
                <a:solidFill>
                  <a:schemeClr val="bg1"/>
                </a:solidFill>
              </a:rPr>
              <a:t>The</a:t>
            </a:r>
            <a:r>
              <a:rPr spc="20" dirty="0">
                <a:solidFill>
                  <a:schemeClr val="bg1"/>
                </a:solidFill>
              </a:rPr>
              <a:t> </a:t>
            </a:r>
            <a:r>
              <a:rPr spc="60" dirty="0">
                <a:solidFill>
                  <a:schemeClr val="bg1"/>
                </a:solidFill>
              </a:rPr>
              <a:t>system</a:t>
            </a:r>
            <a:r>
              <a:rPr spc="40" dirty="0">
                <a:solidFill>
                  <a:schemeClr val="bg1"/>
                </a:solidFill>
              </a:rPr>
              <a:t> </a:t>
            </a:r>
            <a:r>
              <a:rPr lang="en-US" dirty="0">
                <a:solidFill>
                  <a:schemeClr val="bg1"/>
                </a:solidFill>
              </a:rPr>
              <a:t>is </a:t>
            </a:r>
            <a:r>
              <a:rPr spc="95" dirty="0">
                <a:solidFill>
                  <a:schemeClr val="bg1"/>
                </a:solidFill>
              </a:rPr>
              <a:t>accessible</a:t>
            </a:r>
            <a:r>
              <a:rPr spc="30" dirty="0">
                <a:solidFill>
                  <a:schemeClr val="bg1"/>
                </a:solidFill>
              </a:rPr>
              <a:t> </a:t>
            </a:r>
            <a:r>
              <a:rPr dirty="0">
                <a:solidFill>
                  <a:schemeClr val="bg1"/>
                </a:solidFill>
              </a:rPr>
              <a:t>from</a:t>
            </a:r>
            <a:r>
              <a:rPr spc="30" dirty="0">
                <a:solidFill>
                  <a:schemeClr val="bg1"/>
                </a:solidFill>
              </a:rPr>
              <a:t> </a:t>
            </a:r>
            <a:r>
              <a:rPr spc="60" dirty="0">
                <a:solidFill>
                  <a:schemeClr val="bg1"/>
                </a:solidFill>
              </a:rPr>
              <a:t>an</a:t>
            </a:r>
            <a:r>
              <a:rPr spc="15" dirty="0">
                <a:solidFill>
                  <a:schemeClr val="bg1"/>
                </a:solidFill>
              </a:rPr>
              <a:t> </a:t>
            </a:r>
            <a:r>
              <a:rPr dirty="0">
                <a:solidFill>
                  <a:schemeClr val="bg1"/>
                </a:solidFill>
              </a:rPr>
              <a:t>internet</a:t>
            </a:r>
            <a:r>
              <a:rPr spc="30" dirty="0">
                <a:solidFill>
                  <a:schemeClr val="bg1"/>
                </a:solidFill>
              </a:rPr>
              <a:t> </a:t>
            </a:r>
            <a:r>
              <a:rPr dirty="0">
                <a:solidFill>
                  <a:schemeClr val="bg1"/>
                </a:solidFill>
              </a:rPr>
              <a:t>browser</a:t>
            </a:r>
            <a:r>
              <a:rPr spc="25" dirty="0">
                <a:solidFill>
                  <a:schemeClr val="bg1"/>
                </a:solidFill>
              </a:rPr>
              <a:t> </a:t>
            </a:r>
            <a:r>
              <a:rPr dirty="0">
                <a:solidFill>
                  <a:schemeClr val="bg1"/>
                </a:solidFill>
              </a:rPr>
              <a:t>at</a:t>
            </a:r>
            <a:r>
              <a:rPr spc="60" dirty="0">
                <a:solidFill>
                  <a:schemeClr val="bg1"/>
                </a:solidFill>
              </a:rPr>
              <a:t> </a:t>
            </a:r>
            <a:r>
              <a:rPr u="sng" spc="-10" dirty="0">
                <a:solidFill>
                  <a:schemeClr val="bg1"/>
                </a:solidFill>
                <a:uFill>
                  <a:solidFill>
                    <a:srgbClr val="467885"/>
                  </a:solidFill>
                </a:uFill>
              </a:rPr>
              <a:t>platform.dfa.nm.gov</a:t>
            </a:r>
          </a:p>
          <a:p>
            <a:pPr marL="299085" indent="-286385">
              <a:lnSpc>
                <a:spcPct val="100000"/>
              </a:lnSpc>
              <a:buFont typeface="Arial"/>
              <a:buChar char="•"/>
              <a:tabLst>
                <a:tab pos="299085" algn="l"/>
              </a:tabLst>
            </a:pPr>
            <a:r>
              <a:rPr dirty="0">
                <a:solidFill>
                  <a:schemeClr val="bg1"/>
                </a:solidFill>
              </a:rPr>
              <a:t>Multi-factor</a:t>
            </a:r>
            <a:r>
              <a:rPr spc="65" dirty="0">
                <a:solidFill>
                  <a:schemeClr val="bg1"/>
                </a:solidFill>
              </a:rPr>
              <a:t> </a:t>
            </a:r>
            <a:r>
              <a:rPr dirty="0">
                <a:solidFill>
                  <a:schemeClr val="bg1"/>
                </a:solidFill>
              </a:rPr>
              <a:t>authentication</a:t>
            </a:r>
            <a:r>
              <a:rPr spc="50" dirty="0">
                <a:solidFill>
                  <a:schemeClr val="bg1"/>
                </a:solidFill>
              </a:rPr>
              <a:t> </a:t>
            </a:r>
            <a:r>
              <a:rPr dirty="0">
                <a:solidFill>
                  <a:schemeClr val="bg1"/>
                </a:solidFill>
              </a:rPr>
              <a:t>by</a:t>
            </a:r>
            <a:r>
              <a:rPr spc="65" dirty="0">
                <a:solidFill>
                  <a:schemeClr val="bg1"/>
                </a:solidFill>
              </a:rPr>
              <a:t> </a:t>
            </a:r>
            <a:r>
              <a:rPr dirty="0">
                <a:solidFill>
                  <a:schemeClr val="bg1"/>
                </a:solidFill>
              </a:rPr>
              <a:t>text</a:t>
            </a:r>
            <a:r>
              <a:rPr spc="95" dirty="0">
                <a:solidFill>
                  <a:schemeClr val="bg1"/>
                </a:solidFill>
              </a:rPr>
              <a:t> </a:t>
            </a:r>
            <a:r>
              <a:rPr dirty="0">
                <a:solidFill>
                  <a:schemeClr val="bg1"/>
                </a:solidFill>
              </a:rPr>
              <a:t>or</a:t>
            </a:r>
            <a:r>
              <a:rPr spc="45" dirty="0">
                <a:solidFill>
                  <a:schemeClr val="bg1"/>
                </a:solidFill>
              </a:rPr>
              <a:t> </a:t>
            </a:r>
            <a:r>
              <a:rPr spc="60" dirty="0">
                <a:solidFill>
                  <a:schemeClr val="bg1"/>
                </a:solidFill>
              </a:rPr>
              <a:t>email </a:t>
            </a:r>
            <a:r>
              <a:rPr spc="90" dirty="0">
                <a:solidFill>
                  <a:schemeClr val="bg1"/>
                </a:solidFill>
              </a:rPr>
              <a:t>is</a:t>
            </a:r>
            <a:r>
              <a:rPr spc="65" dirty="0">
                <a:solidFill>
                  <a:schemeClr val="bg1"/>
                </a:solidFill>
              </a:rPr>
              <a:t> </a:t>
            </a:r>
            <a:r>
              <a:rPr spc="-10" dirty="0">
                <a:solidFill>
                  <a:schemeClr val="bg1"/>
                </a:solidFill>
              </a:rPr>
              <a:t>required</a:t>
            </a:r>
          </a:p>
          <a:p>
            <a:pPr marL="299085" indent="-286385">
              <a:lnSpc>
                <a:spcPct val="100000"/>
              </a:lnSpc>
              <a:buFont typeface="Arial"/>
              <a:buChar char="•"/>
              <a:tabLst>
                <a:tab pos="299085" algn="l"/>
              </a:tabLst>
            </a:pPr>
            <a:r>
              <a:rPr spc="50" dirty="0">
                <a:solidFill>
                  <a:schemeClr val="bg1"/>
                </a:solidFill>
              </a:rPr>
              <a:t>This</a:t>
            </a:r>
            <a:r>
              <a:rPr spc="-5" dirty="0">
                <a:solidFill>
                  <a:schemeClr val="bg1"/>
                </a:solidFill>
              </a:rPr>
              <a:t> </a:t>
            </a:r>
            <a:r>
              <a:rPr spc="55" dirty="0">
                <a:solidFill>
                  <a:schemeClr val="bg1"/>
                </a:solidFill>
              </a:rPr>
              <a:t>may</a:t>
            </a:r>
            <a:r>
              <a:rPr spc="20" dirty="0">
                <a:solidFill>
                  <a:schemeClr val="bg1"/>
                </a:solidFill>
              </a:rPr>
              <a:t> </a:t>
            </a:r>
            <a:r>
              <a:rPr spc="10" dirty="0">
                <a:solidFill>
                  <a:schemeClr val="bg1"/>
                </a:solidFill>
              </a:rPr>
              <a:t>be</a:t>
            </a:r>
            <a:r>
              <a:rPr spc="20" dirty="0">
                <a:solidFill>
                  <a:schemeClr val="bg1"/>
                </a:solidFill>
              </a:rPr>
              <a:t> </a:t>
            </a:r>
            <a:r>
              <a:rPr spc="10" dirty="0">
                <a:solidFill>
                  <a:schemeClr val="bg1"/>
                </a:solidFill>
              </a:rPr>
              <a:t>one</a:t>
            </a:r>
            <a:r>
              <a:rPr spc="-5" dirty="0">
                <a:solidFill>
                  <a:schemeClr val="bg1"/>
                </a:solidFill>
              </a:rPr>
              <a:t> </a:t>
            </a:r>
            <a:r>
              <a:rPr spc="10" dirty="0">
                <a:solidFill>
                  <a:schemeClr val="bg1"/>
                </a:solidFill>
              </a:rPr>
              <a:t>of</a:t>
            </a:r>
            <a:r>
              <a:rPr spc="-5" dirty="0">
                <a:solidFill>
                  <a:schemeClr val="bg1"/>
                </a:solidFill>
              </a:rPr>
              <a:t> </a:t>
            </a:r>
            <a:r>
              <a:rPr spc="10" dirty="0">
                <a:solidFill>
                  <a:schemeClr val="bg1"/>
                </a:solidFill>
              </a:rPr>
              <a:t>multiple</a:t>
            </a:r>
            <a:r>
              <a:rPr spc="-10" dirty="0">
                <a:solidFill>
                  <a:schemeClr val="bg1"/>
                </a:solidFill>
              </a:rPr>
              <a:t> </a:t>
            </a:r>
            <a:r>
              <a:rPr spc="70" dirty="0">
                <a:solidFill>
                  <a:schemeClr val="bg1"/>
                </a:solidFill>
              </a:rPr>
              <a:t>modules</a:t>
            </a:r>
            <a:r>
              <a:rPr dirty="0">
                <a:solidFill>
                  <a:schemeClr val="bg1"/>
                </a:solidFill>
              </a:rPr>
              <a:t> </a:t>
            </a:r>
            <a:r>
              <a:rPr spc="85" dirty="0">
                <a:solidFill>
                  <a:schemeClr val="bg1"/>
                </a:solidFill>
              </a:rPr>
              <a:t>a</a:t>
            </a:r>
            <a:r>
              <a:rPr spc="25" dirty="0">
                <a:solidFill>
                  <a:schemeClr val="bg1"/>
                </a:solidFill>
              </a:rPr>
              <a:t> </a:t>
            </a:r>
            <a:r>
              <a:rPr spc="55" dirty="0">
                <a:solidFill>
                  <a:schemeClr val="bg1"/>
                </a:solidFill>
              </a:rPr>
              <a:t>user</a:t>
            </a:r>
            <a:r>
              <a:rPr spc="-5" dirty="0">
                <a:solidFill>
                  <a:schemeClr val="bg1"/>
                </a:solidFill>
              </a:rPr>
              <a:t> </a:t>
            </a:r>
            <a:r>
              <a:rPr spc="10" dirty="0">
                <a:solidFill>
                  <a:schemeClr val="bg1"/>
                </a:solidFill>
              </a:rPr>
              <a:t>will</a:t>
            </a:r>
            <a:r>
              <a:rPr spc="15" dirty="0">
                <a:solidFill>
                  <a:schemeClr val="bg1"/>
                </a:solidFill>
              </a:rPr>
              <a:t> </a:t>
            </a:r>
            <a:r>
              <a:rPr spc="10" dirty="0">
                <a:solidFill>
                  <a:schemeClr val="bg1"/>
                </a:solidFill>
              </a:rPr>
              <a:t>have</a:t>
            </a:r>
            <a:r>
              <a:rPr spc="-25" dirty="0">
                <a:solidFill>
                  <a:schemeClr val="bg1"/>
                </a:solidFill>
              </a:rPr>
              <a:t> </a:t>
            </a:r>
            <a:r>
              <a:rPr spc="135" dirty="0">
                <a:solidFill>
                  <a:schemeClr val="bg1"/>
                </a:solidFill>
              </a:rPr>
              <a:t>access</a:t>
            </a:r>
            <a:r>
              <a:rPr spc="25" dirty="0">
                <a:solidFill>
                  <a:schemeClr val="bg1"/>
                </a:solidFill>
              </a:rPr>
              <a:t> </a:t>
            </a:r>
            <a:r>
              <a:rPr spc="-25" dirty="0">
                <a:solidFill>
                  <a:schemeClr val="bg1"/>
                </a:solidFill>
              </a:rPr>
              <a:t>to</a:t>
            </a:r>
          </a:p>
        </p:txBody>
      </p:sp>
      <p:pic>
        <p:nvPicPr>
          <p:cNvPr id="9" name="object 9"/>
          <p:cNvPicPr/>
          <p:nvPr/>
        </p:nvPicPr>
        <p:blipFill>
          <a:blip r:embed="rId3" cstate="print"/>
          <a:stretch>
            <a:fillRect/>
          </a:stretch>
        </p:blipFill>
        <p:spPr>
          <a:xfrm>
            <a:off x="10318370" y="381381"/>
            <a:ext cx="1317621" cy="270279"/>
          </a:xfrm>
          <a:prstGeom prst="rect">
            <a:avLst/>
          </a:prstGeom>
        </p:spPr>
      </p:pic>
      <p:sp>
        <p:nvSpPr>
          <p:cNvPr id="10" name="object 10"/>
          <p:cNvSpPr txBox="1">
            <a:spLocks noGrp="1"/>
          </p:cNvSpPr>
          <p:nvPr>
            <p:ph type="sldNum" sz="quarter" idx="7"/>
          </p:nvPr>
        </p:nvSpPr>
        <p:spPr>
          <a:xfrm>
            <a:off x="10909579" y="6432777"/>
            <a:ext cx="404723" cy="184666"/>
          </a:xfrm>
          <a:prstGeom prst="rect">
            <a:avLst/>
          </a:prstGeom>
        </p:spPr>
        <p:txBody>
          <a:bodyPr vert="horz" wrap="square" lIns="0" tIns="0" rIns="0" bIns="0" rtlCol="0">
            <a:spAutoFit/>
          </a:bodyPr>
          <a:lstStyle>
            <a:defPPr>
              <a:defRPr kern="0"/>
            </a:defPPr>
            <a:lvl1pPr>
              <a:defRPr sz="1200" b="0" i="0">
                <a:solidFill>
                  <a:srgbClr val="767676"/>
                </a:solidFill>
                <a:latin typeface="Calibri"/>
                <a:cs typeface="Calibri"/>
              </a:defRPr>
            </a:lvl1pPr>
          </a:lstStyle>
          <a:p>
            <a:pPr marL="118745">
              <a:lnSpc>
                <a:spcPct val="100000"/>
              </a:lnSpc>
              <a:spcBef>
                <a:spcPts val="30"/>
              </a:spcBef>
            </a:pPr>
            <a:fld id="{81D60167-4931-47E6-BA6A-407CBD079E47}" type="slidenum">
              <a:rPr lang="en-US" b="1" spc="-50" smtClean="0">
                <a:solidFill>
                  <a:schemeClr val="tx1"/>
                </a:solidFill>
              </a:rPr>
              <a:pPr marL="118745">
                <a:lnSpc>
                  <a:spcPct val="100000"/>
                </a:lnSpc>
                <a:spcBef>
                  <a:spcPts val="30"/>
                </a:spcBef>
              </a:pPr>
              <a:t>12</a:t>
            </a:fld>
            <a:endParaRPr b="1" spc="-50" dirty="0">
              <a:solidFill>
                <a:schemeClr val="tx1"/>
              </a:solidFill>
            </a:endParaRPr>
          </a:p>
        </p:txBody>
      </p:sp>
      <p:sp>
        <p:nvSpPr>
          <p:cNvPr id="11" name="Title 1">
            <a:extLst>
              <a:ext uri="{FF2B5EF4-FFF2-40B4-BE49-F238E27FC236}">
                <a16:creationId xmlns:a16="http://schemas.microsoft.com/office/drawing/2014/main" id="{525E68A3-4B3D-2B9C-213D-B9E48F08EC34}"/>
              </a:ext>
            </a:extLst>
          </p:cNvPr>
          <p:cNvSpPr txBox="1">
            <a:spLocks/>
          </p:cNvSpPr>
          <p:nvPr/>
        </p:nvSpPr>
        <p:spPr>
          <a:xfrm>
            <a:off x="4530852" y="601950"/>
            <a:ext cx="6378727" cy="89005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ptos SemiBold" panose="020F0502020204030204" pitchFamily="34" charset="0"/>
                <a:ea typeface="+mj-ea"/>
                <a:cs typeface="+mj-cs"/>
              </a:defRPr>
            </a:lvl1pPr>
          </a:lstStyle>
          <a:p>
            <a:r>
              <a:rPr lang="en-US" dirty="0"/>
              <a:t>New Pilot System for DFA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443"/>
            <a:ext cx="12192000" cy="6853555"/>
            <a:chOff x="0" y="4443"/>
            <a:chExt cx="12192000" cy="6853555"/>
          </a:xfrm>
        </p:grpSpPr>
        <p:sp>
          <p:nvSpPr>
            <p:cNvPr id="3" name="object 3"/>
            <p:cNvSpPr/>
            <p:nvPr/>
          </p:nvSpPr>
          <p:spPr>
            <a:xfrm>
              <a:off x="0" y="6315735"/>
              <a:ext cx="12192000" cy="542290"/>
            </a:xfrm>
            <a:custGeom>
              <a:avLst/>
              <a:gdLst/>
              <a:ahLst/>
              <a:cxnLst/>
              <a:rect l="l" t="t" r="r" b="b"/>
              <a:pathLst>
                <a:path w="12192000" h="542290">
                  <a:moveTo>
                    <a:pt x="12192000" y="0"/>
                  </a:moveTo>
                  <a:lnTo>
                    <a:pt x="0" y="0"/>
                  </a:lnTo>
                  <a:lnTo>
                    <a:pt x="0" y="542264"/>
                  </a:lnTo>
                  <a:lnTo>
                    <a:pt x="12192000" y="542264"/>
                  </a:lnTo>
                  <a:lnTo>
                    <a:pt x="12192000" y="0"/>
                  </a:lnTo>
                  <a:close/>
                </a:path>
              </a:pathLst>
            </a:custGeom>
            <a:solidFill>
              <a:srgbClr val="DE6124"/>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9919843" y="4443"/>
              <a:ext cx="2272156" cy="6853552"/>
            </a:xfrm>
            <a:prstGeom prst="rect">
              <a:avLst/>
            </a:prstGeom>
          </p:spPr>
        </p:pic>
        <p:sp>
          <p:nvSpPr>
            <p:cNvPr id="5" name="object 5"/>
            <p:cNvSpPr/>
            <p:nvPr/>
          </p:nvSpPr>
          <p:spPr>
            <a:xfrm>
              <a:off x="411022" y="2279268"/>
              <a:ext cx="5450205" cy="2494280"/>
            </a:xfrm>
            <a:custGeom>
              <a:avLst/>
              <a:gdLst/>
              <a:ahLst/>
              <a:cxnLst/>
              <a:rect l="l" t="t" r="r" b="b"/>
              <a:pathLst>
                <a:path w="5450205" h="2494279">
                  <a:moveTo>
                    <a:pt x="5450078" y="0"/>
                  </a:moveTo>
                  <a:lnTo>
                    <a:pt x="0" y="0"/>
                  </a:lnTo>
                  <a:lnTo>
                    <a:pt x="0" y="2493898"/>
                  </a:lnTo>
                  <a:lnTo>
                    <a:pt x="5450078" y="2493898"/>
                  </a:lnTo>
                  <a:lnTo>
                    <a:pt x="5450078" y="0"/>
                  </a:lnTo>
                  <a:close/>
                </a:path>
              </a:pathLst>
            </a:custGeom>
            <a:solidFill>
              <a:srgbClr val="165251"/>
            </a:solidFill>
          </p:spPr>
          <p:txBody>
            <a:bodyPr wrap="square" lIns="0" tIns="0" rIns="0" bIns="0" rtlCol="0"/>
            <a:lstStyle/>
            <a:p>
              <a:endParaRPr dirty="0"/>
            </a:p>
          </p:txBody>
        </p:sp>
      </p:grpSp>
      <p:sp>
        <p:nvSpPr>
          <p:cNvPr id="6" name="object 6"/>
          <p:cNvSpPr txBox="1">
            <a:spLocks noGrp="1"/>
          </p:cNvSpPr>
          <p:nvPr>
            <p:ph type="title"/>
          </p:nvPr>
        </p:nvSpPr>
        <p:spPr>
          <a:xfrm>
            <a:off x="489915" y="869060"/>
            <a:ext cx="4923332" cy="574040"/>
          </a:xfrm>
          <a:prstGeom prst="rect">
            <a:avLst/>
          </a:prstGeom>
        </p:spPr>
        <p:txBody>
          <a:bodyPr vert="horz" wrap="square" lIns="0" tIns="12700" rIns="0" bIns="0" rtlCol="0">
            <a:spAutoFit/>
          </a:bodyPr>
          <a:lstStyle/>
          <a:p>
            <a:pPr marL="12700">
              <a:lnSpc>
                <a:spcPct val="100000"/>
              </a:lnSpc>
              <a:spcBef>
                <a:spcPts val="100"/>
              </a:spcBef>
            </a:pPr>
            <a:r>
              <a:rPr sz="3600" spc="140" dirty="0">
                <a:solidFill>
                  <a:srgbClr val="000000"/>
                </a:solidFill>
              </a:rPr>
              <a:t>Entity</a:t>
            </a:r>
            <a:r>
              <a:rPr sz="3600" spc="-60" dirty="0">
                <a:solidFill>
                  <a:srgbClr val="000000"/>
                </a:solidFill>
              </a:rPr>
              <a:t> </a:t>
            </a:r>
            <a:r>
              <a:rPr sz="3600" spc="220" dirty="0">
                <a:solidFill>
                  <a:srgbClr val="000000"/>
                </a:solidFill>
              </a:rPr>
              <a:t>User</a:t>
            </a:r>
            <a:r>
              <a:rPr sz="3600" spc="-70" dirty="0">
                <a:solidFill>
                  <a:srgbClr val="000000"/>
                </a:solidFill>
              </a:rPr>
              <a:t> </a:t>
            </a:r>
            <a:r>
              <a:rPr sz="3600" spc="265" dirty="0">
                <a:solidFill>
                  <a:srgbClr val="000000"/>
                </a:solidFill>
              </a:rPr>
              <a:t>Roles</a:t>
            </a:r>
            <a:endParaRPr sz="3600" dirty="0"/>
          </a:p>
        </p:txBody>
      </p:sp>
      <p:sp>
        <p:nvSpPr>
          <p:cNvPr id="7" name="object 7"/>
          <p:cNvSpPr txBox="1"/>
          <p:nvPr/>
        </p:nvSpPr>
        <p:spPr>
          <a:xfrm>
            <a:off x="489915" y="1868804"/>
            <a:ext cx="3153410" cy="299720"/>
          </a:xfrm>
          <a:prstGeom prst="rect">
            <a:avLst/>
          </a:prstGeom>
        </p:spPr>
        <p:txBody>
          <a:bodyPr vert="horz" wrap="square" lIns="0" tIns="12700" rIns="0" bIns="0" rtlCol="0">
            <a:spAutoFit/>
          </a:bodyPr>
          <a:lstStyle/>
          <a:p>
            <a:pPr marL="12700">
              <a:lnSpc>
                <a:spcPct val="100000"/>
              </a:lnSpc>
              <a:spcBef>
                <a:spcPts val="100"/>
              </a:spcBef>
            </a:pPr>
            <a:r>
              <a:rPr sz="1800" spc="85" dirty="0">
                <a:latin typeface="Calibri"/>
                <a:cs typeface="Calibri"/>
              </a:rPr>
              <a:t>PARS</a:t>
            </a:r>
            <a:r>
              <a:rPr sz="1800" spc="-60" dirty="0">
                <a:latin typeface="Calibri"/>
                <a:cs typeface="Calibri"/>
              </a:rPr>
              <a:t> </a:t>
            </a:r>
            <a:r>
              <a:rPr sz="1800" spc="60" dirty="0">
                <a:latin typeface="Calibri"/>
                <a:cs typeface="Calibri"/>
              </a:rPr>
              <a:t>allows</a:t>
            </a:r>
            <a:r>
              <a:rPr sz="1800" spc="-70"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two</a:t>
            </a:r>
            <a:r>
              <a:rPr sz="1800" spc="-40" dirty="0">
                <a:latin typeface="Calibri"/>
                <a:cs typeface="Calibri"/>
              </a:rPr>
              <a:t> </a:t>
            </a:r>
            <a:r>
              <a:rPr sz="1800" dirty="0">
                <a:latin typeface="Calibri"/>
                <a:cs typeface="Calibri"/>
              </a:rPr>
              <a:t>entity</a:t>
            </a:r>
            <a:r>
              <a:rPr sz="1800" spc="-30" dirty="0">
                <a:latin typeface="Calibri"/>
                <a:cs typeface="Calibri"/>
              </a:rPr>
              <a:t> </a:t>
            </a:r>
            <a:r>
              <a:rPr sz="1800" spc="-10" dirty="0">
                <a:latin typeface="Calibri"/>
                <a:cs typeface="Calibri"/>
              </a:rPr>
              <a:t>roles:</a:t>
            </a:r>
            <a:endParaRPr sz="1800" dirty="0">
              <a:latin typeface="Calibri"/>
              <a:cs typeface="Calibri"/>
            </a:endParaRPr>
          </a:p>
        </p:txBody>
      </p:sp>
      <p:sp>
        <p:nvSpPr>
          <p:cNvPr id="8" name="object 8"/>
          <p:cNvSpPr txBox="1"/>
          <p:nvPr/>
        </p:nvSpPr>
        <p:spPr>
          <a:xfrm>
            <a:off x="627075" y="2614676"/>
            <a:ext cx="4494530" cy="94551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Entity</a:t>
            </a:r>
            <a:r>
              <a:rPr sz="1800" b="1" spc="245" dirty="0">
                <a:solidFill>
                  <a:srgbClr val="FFFFFF"/>
                </a:solidFill>
                <a:latin typeface="Calibri"/>
                <a:cs typeface="Calibri"/>
              </a:rPr>
              <a:t> </a:t>
            </a:r>
            <a:r>
              <a:rPr sz="1800" b="1" spc="-10" dirty="0">
                <a:solidFill>
                  <a:srgbClr val="FFFFFF"/>
                </a:solidFill>
                <a:latin typeface="Calibri"/>
                <a:cs typeface="Calibri"/>
              </a:rPr>
              <a:t>Initiator</a:t>
            </a:r>
            <a:endParaRPr sz="1800" dirty="0">
              <a:latin typeface="Calibri"/>
              <a:cs typeface="Calibri"/>
            </a:endParaRPr>
          </a:p>
          <a:p>
            <a:pPr marL="12700">
              <a:lnSpc>
                <a:spcPct val="100000"/>
              </a:lnSpc>
              <a:spcBef>
                <a:spcPts val="1720"/>
              </a:spcBef>
            </a:pPr>
            <a:r>
              <a:rPr sz="1400" dirty="0">
                <a:solidFill>
                  <a:srgbClr val="FFFFFF"/>
                </a:solidFill>
                <a:latin typeface="Calibri"/>
                <a:cs typeface="Calibri"/>
              </a:rPr>
              <a:t>An</a:t>
            </a:r>
            <a:r>
              <a:rPr sz="1400" spc="10" dirty="0">
                <a:solidFill>
                  <a:srgbClr val="FFFFFF"/>
                </a:solidFill>
                <a:latin typeface="Calibri"/>
                <a:cs typeface="Calibri"/>
              </a:rPr>
              <a:t> </a:t>
            </a:r>
            <a:r>
              <a:rPr sz="1400" dirty="0">
                <a:solidFill>
                  <a:srgbClr val="FFFFFF"/>
                </a:solidFill>
                <a:latin typeface="Calibri"/>
                <a:cs typeface="Calibri"/>
              </a:rPr>
              <a:t>Entity</a:t>
            </a:r>
            <a:r>
              <a:rPr sz="1400" spc="25" dirty="0">
                <a:solidFill>
                  <a:srgbClr val="FFFFFF"/>
                </a:solidFill>
                <a:latin typeface="Calibri"/>
                <a:cs typeface="Calibri"/>
              </a:rPr>
              <a:t> </a:t>
            </a:r>
            <a:r>
              <a:rPr sz="1400" dirty="0">
                <a:solidFill>
                  <a:srgbClr val="FFFFFF"/>
                </a:solidFill>
                <a:latin typeface="Calibri"/>
                <a:cs typeface="Calibri"/>
              </a:rPr>
              <a:t>Initiator</a:t>
            </a:r>
            <a:r>
              <a:rPr sz="1400" spc="15" dirty="0">
                <a:solidFill>
                  <a:srgbClr val="FFFFFF"/>
                </a:solidFill>
                <a:latin typeface="Calibri"/>
                <a:cs typeface="Calibri"/>
              </a:rPr>
              <a:t> </a:t>
            </a:r>
            <a:r>
              <a:rPr sz="1400" spc="70" dirty="0">
                <a:solidFill>
                  <a:srgbClr val="FFFFFF"/>
                </a:solidFill>
                <a:latin typeface="Calibri"/>
                <a:cs typeface="Calibri"/>
              </a:rPr>
              <a:t>can</a:t>
            </a:r>
            <a:r>
              <a:rPr sz="1400" spc="50" dirty="0">
                <a:solidFill>
                  <a:srgbClr val="FFFFFF"/>
                </a:solidFill>
                <a:latin typeface="Calibri"/>
                <a:cs typeface="Calibri"/>
              </a:rPr>
              <a:t> </a:t>
            </a:r>
            <a:r>
              <a:rPr sz="1400" b="1" i="1" dirty="0">
                <a:solidFill>
                  <a:srgbClr val="FFFFFF"/>
                </a:solidFill>
                <a:latin typeface="Calibri"/>
                <a:cs typeface="Calibri"/>
              </a:rPr>
              <a:t>initiate</a:t>
            </a:r>
            <a:r>
              <a:rPr sz="1400" b="1" i="1" spc="40" dirty="0">
                <a:solidFill>
                  <a:srgbClr val="FFFFFF"/>
                </a:solidFill>
                <a:latin typeface="Calibri"/>
                <a:cs typeface="Calibri"/>
              </a:rPr>
              <a:t> </a:t>
            </a:r>
            <a:r>
              <a:rPr sz="1400" b="1" i="1" spc="110" dirty="0">
                <a:solidFill>
                  <a:srgbClr val="FFFFFF"/>
                </a:solidFill>
                <a:latin typeface="Calibri"/>
                <a:cs typeface="Calibri"/>
              </a:rPr>
              <a:t>NOOs</a:t>
            </a:r>
            <a:r>
              <a:rPr sz="1400" b="1" i="1" spc="40" dirty="0">
                <a:solidFill>
                  <a:srgbClr val="FFFFFF"/>
                </a:solidFill>
                <a:latin typeface="Calibri"/>
                <a:cs typeface="Calibri"/>
              </a:rPr>
              <a:t> </a:t>
            </a:r>
            <a:r>
              <a:rPr sz="1400" b="1" i="1" spc="60" dirty="0">
                <a:solidFill>
                  <a:srgbClr val="FFFFFF"/>
                </a:solidFill>
                <a:latin typeface="Calibri"/>
                <a:cs typeface="Calibri"/>
              </a:rPr>
              <a:t>and</a:t>
            </a:r>
            <a:r>
              <a:rPr sz="1400" b="1" i="1" spc="10" dirty="0">
                <a:solidFill>
                  <a:srgbClr val="FFFFFF"/>
                </a:solidFill>
                <a:latin typeface="Calibri"/>
                <a:cs typeface="Calibri"/>
              </a:rPr>
              <a:t> </a:t>
            </a:r>
            <a:r>
              <a:rPr sz="1400" b="1" i="1" dirty="0">
                <a:solidFill>
                  <a:srgbClr val="FFFFFF"/>
                </a:solidFill>
                <a:latin typeface="Calibri"/>
                <a:cs typeface="Calibri"/>
              </a:rPr>
              <a:t>Pay</a:t>
            </a:r>
            <a:r>
              <a:rPr sz="1400" b="1" i="1" spc="10" dirty="0">
                <a:solidFill>
                  <a:srgbClr val="FFFFFF"/>
                </a:solidFill>
                <a:latin typeface="Calibri"/>
                <a:cs typeface="Calibri"/>
              </a:rPr>
              <a:t> </a:t>
            </a:r>
            <a:r>
              <a:rPr sz="1400" b="1" i="1" spc="95" dirty="0">
                <a:solidFill>
                  <a:srgbClr val="FFFFFF"/>
                </a:solidFill>
                <a:latin typeface="Calibri"/>
                <a:cs typeface="Calibri"/>
              </a:rPr>
              <a:t>Requests</a:t>
            </a:r>
            <a:r>
              <a:rPr sz="1400" b="1" i="1" spc="-5" dirty="0">
                <a:solidFill>
                  <a:srgbClr val="FFFFFF"/>
                </a:solidFill>
                <a:latin typeface="Calibri"/>
                <a:cs typeface="Calibri"/>
              </a:rPr>
              <a:t> </a:t>
            </a:r>
            <a:r>
              <a:rPr sz="1400" spc="-25" dirty="0">
                <a:solidFill>
                  <a:srgbClr val="FFFFFF"/>
                </a:solidFill>
                <a:latin typeface="Calibri"/>
                <a:cs typeface="Calibri"/>
              </a:rPr>
              <a:t>for</a:t>
            </a:r>
            <a:endParaRPr sz="1400" dirty="0">
              <a:latin typeface="Calibri"/>
              <a:cs typeface="Calibri"/>
            </a:endParaRPr>
          </a:p>
          <a:p>
            <a:pPr marL="12700">
              <a:lnSpc>
                <a:spcPct val="100000"/>
              </a:lnSpc>
            </a:pPr>
            <a:r>
              <a:rPr sz="1400" spc="10" dirty="0">
                <a:solidFill>
                  <a:srgbClr val="FFFFFF"/>
                </a:solidFill>
                <a:latin typeface="Calibri"/>
                <a:cs typeface="Calibri"/>
              </a:rPr>
              <a:t>projects the</a:t>
            </a:r>
            <a:r>
              <a:rPr sz="1400" spc="60" dirty="0">
                <a:solidFill>
                  <a:srgbClr val="FFFFFF"/>
                </a:solidFill>
                <a:latin typeface="Calibri"/>
                <a:cs typeface="Calibri"/>
              </a:rPr>
              <a:t> </a:t>
            </a:r>
            <a:r>
              <a:rPr sz="1400" dirty="0">
                <a:solidFill>
                  <a:srgbClr val="FFFFFF"/>
                </a:solidFill>
                <a:latin typeface="Calibri"/>
                <a:cs typeface="Calibri"/>
              </a:rPr>
              <a:t>entity</a:t>
            </a:r>
            <a:r>
              <a:rPr sz="1400" spc="40" dirty="0">
                <a:solidFill>
                  <a:srgbClr val="FFFFFF"/>
                </a:solidFill>
                <a:latin typeface="Calibri"/>
                <a:cs typeface="Calibri"/>
              </a:rPr>
              <a:t> </a:t>
            </a:r>
            <a:r>
              <a:rPr sz="1400" spc="-10" dirty="0">
                <a:solidFill>
                  <a:srgbClr val="FFFFFF"/>
                </a:solidFill>
                <a:latin typeface="Calibri"/>
                <a:cs typeface="Calibri"/>
              </a:rPr>
              <a:t>oversees.</a:t>
            </a:r>
            <a:endParaRPr sz="1400" dirty="0">
              <a:latin typeface="Calibri"/>
              <a:cs typeface="Calibri"/>
            </a:endParaRPr>
          </a:p>
        </p:txBody>
      </p:sp>
      <p:grpSp>
        <p:nvGrpSpPr>
          <p:cNvPr id="9" name="object 9"/>
          <p:cNvGrpSpPr/>
          <p:nvPr/>
        </p:nvGrpSpPr>
        <p:grpSpPr>
          <a:xfrm>
            <a:off x="264972" y="371246"/>
            <a:ext cx="11184890" cy="4402455"/>
            <a:chOff x="264972" y="371246"/>
            <a:chExt cx="11184890" cy="4402455"/>
          </a:xfrm>
        </p:grpSpPr>
        <p:pic>
          <p:nvPicPr>
            <p:cNvPr id="10" name="object 10"/>
            <p:cNvPicPr/>
            <p:nvPr/>
          </p:nvPicPr>
          <p:blipFill>
            <a:blip r:embed="rId3" cstate="print"/>
            <a:stretch>
              <a:fillRect/>
            </a:stretch>
          </p:blipFill>
          <p:spPr>
            <a:xfrm>
              <a:off x="264972" y="371246"/>
              <a:ext cx="1351407" cy="290550"/>
            </a:xfrm>
            <a:prstGeom prst="rect">
              <a:avLst/>
            </a:prstGeom>
          </p:spPr>
        </p:pic>
        <p:sp>
          <p:nvSpPr>
            <p:cNvPr id="11" name="object 11"/>
            <p:cNvSpPr/>
            <p:nvPr/>
          </p:nvSpPr>
          <p:spPr>
            <a:xfrm>
              <a:off x="5924549" y="2279269"/>
              <a:ext cx="5525135" cy="2494280"/>
            </a:xfrm>
            <a:custGeom>
              <a:avLst/>
              <a:gdLst/>
              <a:ahLst/>
              <a:cxnLst/>
              <a:rect l="l" t="t" r="r" b="b"/>
              <a:pathLst>
                <a:path w="5525134" h="2494279">
                  <a:moveTo>
                    <a:pt x="5525134" y="0"/>
                  </a:moveTo>
                  <a:lnTo>
                    <a:pt x="0" y="0"/>
                  </a:lnTo>
                  <a:lnTo>
                    <a:pt x="0" y="2493898"/>
                  </a:lnTo>
                  <a:lnTo>
                    <a:pt x="5525134" y="2493898"/>
                  </a:lnTo>
                  <a:lnTo>
                    <a:pt x="5525134" y="0"/>
                  </a:lnTo>
                  <a:close/>
                </a:path>
              </a:pathLst>
            </a:custGeom>
            <a:solidFill>
              <a:srgbClr val="E09133"/>
            </a:solidFill>
          </p:spPr>
          <p:txBody>
            <a:bodyPr wrap="square" lIns="0" tIns="0" rIns="0" bIns="0" rtlCol="0"/>
            <a:lstStyle/>
            <a:p>
              <a:endParaRPr dirty="0"/>
            </a:p>
          </p:txBody>
        </p:sp>
      </p:grpSp>
      <p:sp>
        <p:nvSpPr>
          <p:cNvPr id="12" name="object 12"/>
          <p:cNvSpPr txBox="1"/>
          <p:nvPr/>
        </p:nvSpPr>
        <p:spPr>
          <a:xfrm>
            <a:off x="627075" y="3747261"/>
            <a:ext cx="4901565" cy="666115"/>
          </a:xfrm>
          <a:prstGeom prst="rect">
            <a:avLst/>
          </a:prstGeom>
        </p:spPr>
        <p:txBody>
          <a:bodyPr vert="horz" wrap="square" lIns="0" tIns="12700" rIns="0" bIns="0" rtlCol="0">
            <a:spAutoFit/>
          </a:bodyPr>
          <a:lstStyle/>
          <a:p>
            <a:pPr marL="12700" marR="5080" algn="just">
              <a:lnSpc>
                <a:spcPct val="100000"/>
              </a:lnSpc>
              <a:spcBef>
                <a:spcPts val="100"/>
              </a:spcBef>
            </a:pPr>
            <a:r>
              <a:rPr sz="1400" dirty="0">
                <a:solidFill>
                  <a:srgbClr val="FFFFFF"/>
                </a:solidFill>
                <a:latin typeface="Calibri"/>
                <a:cs typeface="Calibri"/>
              </a:rPr>
              <a:t>If</a:t>
            </a:r>
            <a:r>
              <a:rPr sz="1400" spc="40" dirty="0">
                <a:solidFill>
                  <a:srgbClr val="FFFFFF"/>
                </a:solidFill>
                <a:latin typeface="Calibri"/>
                <a:cs typeface="Calibri"/>
              </a:rPr>
              <a:t> </a:t>
            </a:r>
            <a:r>
              <a:rPr sz="1400" spc="65" dirty="0">
                <a:solidFill>
                  <a:srgbClr val="FFFFFF"/>
                </a:solidFill>
                <a:latin typeface="Calibri"/>
                <a:cs typeface="Calibri"/>
              </a:rPr>
              <a:t>a</a:t>
            </a:r>
            <a:r>
              <a:rPr sz="1400" spc="25" dirty="0">
                <a:solidFill>
                  <a:srgbClr val="FFFFFF"/>
                </a:solidFill>
                <a:latin typeface="Calibri"/>
                <a:cs typeface="Calibri"/>
              </a:rPr>
              <a:t> </a:t>
            </a:r>
            <a:r>
              <a:rPr sz="1400" dirty="0">
                <a:solidFill>
                  <a:srgbClr val="FFFFFF"/>
                </a:solidFill>
                <a:latin typeface="Calibri"/>
                <a:cs typeface="Calibri"/>
              </a:rPr>
              <a:t>request</a:t>
            </a:r>
            <a:r>
              <a:rPr sz="1400" spc="5" dirty="0">
                <a:solidFill>
                  <a:srgbClr val="FFFFFF"/>
                </a:solidFill>
                <a:latin typeface="Calibri"/>
                <a:cs typeface="Calibri"/>
              </a:rPr>
              <a:t> </a:t>
            </a:r>
            <a:r>
              <a:rPr sz="1400" spc="70" dirty="0">
                <a:solidFill>
                  <a:srgbClr val="FFFFFF"/>
                </a:solidFill>
                <a:latin typeface="Calibri"/>
                <a:cs typeface="Calibri"/>
              </a:rPr>
              <a:t>is</a:t>
            </a:r>
            <a:r>
              <a:rPr sz="1400" spc="35" dirty="0">
                <a:solidFill>
                  <a:srgbClr val="FFFFFF"/>
                </a:solidFill>
                <a:latin typeface="Calibri"/>
                <a:cs typeface="Calibri"/>
              </a:rPr>
              <a:t> </a:t>
            </a:r>
            <a:r>
              <a:rPr sz="1400" dirty="0">
                <a:solidFill>
                  <a:srgbClr val="FFFFFF"/>
                </a:solidFill>
                <a:latin typeface="Calibri"/>
                <a:cs typeface="Calibri"/>
              </a:rPr>
              <a:t>denied</a:t>
            </a:r>
            <a:r>
              <a:rPr sz="1400" spc="10" dirty="0">
                <a:solidFill>
                  <a:srgbClr val="FFFFFF"/>
                </a:solidFill>
                <a:latin typeface="Calibri"/>
                <a:cs typeface="Calibri"/>
              </a:rPr>
              <a:t> </a:t>
            </a:r>
            <a:r>
              <a:rPr sz="1400" dirty="0">
                <a:solidFill>
                  <a:srgbClr val="FFFFFF"/>
                </a:solidFill>
                <a:latin typeface="Calibri"/>
                <a:cs typeface="Calibri"/>
              </a:rPr>
              <a:t>by</a:t>
            </a:r>
            <a:r>
              <a:rPr sz="1400" spc="30" dirty="0">
                <a:solidFill>
                  <a:srgbClr val="FFFFFF"/>
                </a:solidFill>
                <a:latin typeface="Calibri"/>
                <a:cs typeface="Calibri"/>
              </a:rPr>
              <a:t> </a:t>
            </a:r>
            <a:r>
              <a:rPr sz="1400" dirty="0">
                <a:solidFill>
                  <a:srgbClr val="FFFFFF"/>
                </a:solidFill>
                <a:latin typeface="Calibri"/>
                <a:cs typeface="Calibri"/>
              </a:rPr>
              <a:t>an</a:t>
            </a:r>
            <a:r>
              <a:rPr sz="1400" spc="40" dirty="0">
                <a:solidFill>
                  <a:srgbClr val="FFFFFF"/>
                </a:solidFill>
                <a:latin typeface="Calibri"/>
                <a:cs typeface="Calibri"/>
              </a:rPr>
              <a:t> </a:t>
            </a:r>
            <a:r>
              <a:rPr sz="1400" dirty="0">
                <a:solidFill>
                  <a:srgbClr val="FFFFFF"/>
                </a:solidFill>
                <a:latin typeface="Calibri"/>
                <a:cs typeface="Calibri"/>
              </a:rPr>
              <a:t>Entity</a:t>
            </a:r>
            <a:r>
              <a:rPr sz="1400" spc="25" dirty="0">
                <a:solidFill>
                  <a:srgbClr val="FFFFFF"/>
                </a:solidFill>
                <a:latin typeface="Calibri"/>
                <a:cs typeface="Calibri"/>
              </a:rPr>
              <a:t> </a:t>
            </a:r>
            <a:r>
              <a:rPr sz="1400" dirty="0">
                <a:solidFill>
                  <a:srgbClr val="FFFFFF"/>
                </a:solidFill>
                <a:latin typeface="Calibri"/>
                <a:cs typeface="Calibri"/>
              </a:rPr>
              <a:t>Approver</a:t>
            </a:r>
            <a:r>
              <a:rPr sz="1400" spc="5" dirty="0">
                <a:solidFill>
                  <a:srgbClr val="FFFFFF"/>
                </a:solidFill>
                <a:latin typeface="Calibri"/>
                <a:cs typeface="Calibri"/>
              </a:rPr>
              <a:t> </a:t>
            </a:r>
            <a:r>
              <a:rPr sz="1400" dirty="0">
                <a:solidFill>
                  <a:srgbClr val="FFFFFF"/>
                </a:solidFill>
                <a:latin typeface="Calibri"/>
                <a:cs typeface="Calibri"/>
              </a:rPr>
              <a:t>or</a:t>
            </a:r>
            <a:r>
              <a:rPr sz="1400" spc="15" dirty="0">
                <a:solidFill>
                  <a:srgbClr val="FFFFFF"/>
                </a:solidFill>
                <a:latin typeface="Calibri"/>
                <a:cs typeface="Calibri"/>
              </a:rPr>
              <a:t> </a:t>
            </a:r>
            <a:r>
              <a:rPr sz="1400" spc="75" dirty="0">
                <a:solidFill>
                  <a:srgbClr val="FFFFFF"/>
                </a:solidFill>
                <a:latin typeface="Calibri"/>
                <a:cs typeface="Calibri"/>
              </a:rPr>
              <a:t>Local</a:t>
            </a:r>
            <a:r>
              <a:rPr sz="1400" spc="50" dirty="0">
                <a:solidFill>
                  <a:srgbClr val="FFFFFF"/>
                </a:solidFill>
                <a:latin typeface="Calibri"/>
                <a:cs typeface="Calibri"/>
              </a:rPr>
              <a:t> </a:t>
            </a:r>
            <a:r>
              <a:rPr sz="1400" spc="-10" dirty="0">
                <a:solidFill>
                  <a:srgbClr val="FFFFFF"/>
                </a:solidFill>
                <a:latin typeface="Calibri"/>
                <a:cs typeface="Calibri"/>
              </a:rPr>
              <a:t>Government </a:t>
            </a:r>
            <a:r>
              <a:rPr sz="1400" spc="10" dirty="0">
                <a:solidFill>
                  <a:srgbClr val="FFFFFF"/>
                </a:solidFill>
                <a:latin typeface="Calibri"/>
                <a:cs typeface="Calibri"/>
              </a:rPr>
              <a:t>Division,</a:t>
            </a:r>
            <a:r>
              <a:rPr sz="1400" spc="35" dirty="0">
                <a:solidFill>
                  <a:srgbClr val="FFFFFF"/>
                </a:solidFill>
                <a:latin typeface="Calibri"/>
                <a:cs typeface="Calibri"/>
              </a:rPr>
              <a:t> </a:t>
            </a:r>
            <a:r>
              <a:rPr sz="1400" spc="10" dirty="0">
                <a:solidFill>
                  <a:srgbClr val="FFFFFF"/>
                </a:solidFill>
                <a:latin typeface="Calibri"/>
                <a:cs typeface="Calibri"/>
              </a:rPr>
              <a:t>the</a:t>
            </a:r>
            <a:r>
              <a:rPr sz="1400" spc="50" dirty="0">
                <a:solidFill>
                  <a:srgbClr val="FFFFFF"/>
                </a:solidFill>
                <a:latin typeface="Calibri"/>
                <a:cs typeface="Calibri"/>
              </a:rPr>
              <a:t> </a:t>
            </a:r>
            <a:r>
              <a:rPr sz="1400" spc="10" dirty="0">
                <a:solidFill>
                  <a:srgbClr val="FFFFFF"/>
                </a:solidFill>
                <a:latin typeface="Calibri"/>
                <a:cs typeface="Calibri"/>
              </a:rPr>
              <a:t>Entity</a:t>
            </a:r>
            <a:r>
              <a:rPr sz="1400" spc="35" dirty="0">
                <a:solidFill>
                  <a:srgbClr val="FFFFFF"/>
                </a:solidFill>
                <a:latin typeface="Calibri"/>
                <a:cs typeface="Calibri"/>
              </a:rPr>
              <a:t> </a:t>
            </a:r>
            <a:r>
              <a:rPr sz="1400" dirty="0">
                <a:solidFill>
                  <a:srgbClr val="FFFFFF"/>
                </a:solidFill>
                <a:latin typeface="Calibri"/>
                <a:cs typeface="Calibri"/>
              </a:rPr>
              <a:t>Initiator</a:t>
            </a:r>
            <a:r>
              <a:rPr sz="1400" spc="45" dirty="0">
                <a:solidFill>
                  <a:srgbClr val="FFFFFF"/>
                </a:solidFill>
                <a:latin typeface="Calibri"/>
                <a:cs typeface="Calibri"/>
              </a:rPr>
              <a:t> </a:t>
            </a:r>
            <a:r>
              <a:rPr sz="1400" spc="10" dirty="0">
                <a:solidFill>
                  <a:srgbClr val="FFFFFF"/>
                </a:solidFill>
                <a:latin typeface="Calibri"/>
                <a:cs typeface="Calibri"/>
              </a:rPr>
              <a:t>will</a:t>
            </a:r>
            <a:r>
              <a:rPr sz="1400" spc="55" dirty="0">
                <a:solidFill>
                  <a:srgbClr val="FFFFFF"/>
                </a:solidFill>
                <a:latin typeface="Calibri"/>
                <a:cs typeface="Calibri"/>
              </a:rPr>
              <a:t> </a:t>
            </a:r>
            <a:r>
              <a:rPr sz="1400" spc="10" dirty="0">
                <a:solidFill>
                  <a:srgbClr val="FFFFFF"/>
                </a:solidFill>
                <a:latin typeface="Calibri"/>
                <a:cs typeface="Calibri"/>
              </a:rPr>
              <a:t>receive</a:t>
            </a:r>
            <a:r>
              <a:rPr sz="1400" spc="40" dirty="0">
                <a:solidFill>
                  <a:srgbClr val="FFFFFF"/>
                </a:solidFill>
                <a:latin typeface="Calibri"/>
                <a:cs typeface="Calibri"/>
              </a:rPr>
              <a:t> </a:t>
            </a:r>
            <a:r>
              <a:rPr sz="1400" spc="10" dirty="0">
                <a:solidFill>
                  <a:srgbClr val="FFFFFF"/>
                </a:solidFill>
                <a:latin typeface="Calibri"/>
                <a:cs typeface="Calibri"/>
              </a:rPr>
              <a:t>notification</a:t>
            </a:r>
            <a:r>
              <a:rPr sz="1400" spc="55" dirty="0">
                <a:solidFill>
                  <a:srgbClr val="FFFFFF"/>
                </a:solidFill>
                <a:latin typeface="Calibri"/>
                <a:cs typeface="Calibri"/>
              </a:rPr>
              <a:t> </a:t>
            </a:r>
            <a:r>
              <a:rPr sz="1400" spc="10" dirty="0">
                <a:solidFill>
                  <a:srgbClr val="FFFFFF"/>
                </a:solidFill>
                <a:latin typeface="Calibri"/>
                <a:cs typeface="Calibri"/>
              </a:rPr>
              <a:t>and</a:t>
            </a:r>
            <a:r>
              <a:rPr sz="1400" spc="95" dirty="0">
                <a:solidFill>
                  <a:srgbClr val="FFFFFF"/>
                </a:solidFill>
                <a:latin typeface="Calibri"/>
                <a:cs typeface="Calibri"/>
              </a:rPr>
              <a:t> </a:t>
            </a:r>
            <a:r>
              <a:rPr sz="1400" spc="10" dirty="0">
                <a:solidFill>
                  <a:srgbClr val="FFFFFF"/>
                </a:solidFill>
                <a:latin typeface="Calibri"/>
                <a:cs typeface="Calibri"/>
              </a:rPr>
              <a:t>have</a:t>
            </a:r>
            <a:r>
              <a:rPr sz="1400" spc="50" dirty="0">
                <a:solidFill>
                  <a:srgbClr val="FFFFFF"/>
                </a:solidFill>
                <a:latin typeface="Calibri"/>
                <a:cs typeface="Calibri"/>
              </a:rPr>
              <a:t> </a:t>
            </a:r>
            <a:r>
              <a:rPr sz="1400" spc="-25" dirty="0">
                <a:solidFill>
                  <a:srgbClr val="FFFFFF"/>
                </a:solidFill>
                <a:latin typeface="Calibri"/>
                <a:cs typeface="Calibri"/>
              </a:rPr>
              <a:t>the </a:t>
            </a:r>
            <a:r>
              <a:rPr sz="1400" dirty="0">
                <a:solidFill>
                  <a:srgbClr val="FFFFFF"/>
                </a:solidFill>
                <a:latin typeface="Calibri"/>
                <a:cs typeface="Calibri"/>
              </a:rPr>
              <a:t>ability</a:t>
            </a:r>
            <a:r>
              <a:rPr sz="1400" spc="65" dirty="0">
                <a:solidFill>
                  <a:srgbClr val="FFFFFF"/>
                </a:solidFill>
                <a:latin typeface="Calibri"/>
                <a:cs typeface="Calibri"/>
              </a:rPr>
              <a:t> </a:t>
            </a:r>
            <a:r>
              <a:rPr sz="1400" dirty="0">
                <a:solidFill>
                  <a:srgbClr val="FFFFFF"/>
                </a:solidFill>
                <a:latin typeface="Calibri"/>
                <a:cs typeface="Calibri"/>
              </a:rPr>
              <a:t>to</a:t>
            </a:r>
            <a:r>
              <a:rPr sz="1400" spc="70" dirty="0">
                <a:solidFill>
                  <a:srgbClr val="FFFFFF"/>
                </a:solidFill>
                <a:latin typeface="Calibri"/>
                <a:cs typeface="Calibri"/>
              </a:rPr>
              <a:t> </a:t>
            </a:r>
            <a:r>
              <a:rPr sz="1400" dirty="0">
                <a:solidFill>
                  <a:srgbClr val="FFFFFF"/>
                </a:solidFill>
                <a:latin typeface="Calibri"/>
                <a:cs typeface="Calibri"/>
              </a:rPr>
              <a:t>correct</a:t>
            </a:r>
            <a:r>
              <a:rPr sz="1400" spc="50" dirty="0">
                <a:solidFill>
                  <a:srgbClr val="FFFFFF"/>
                </a:solidFill>
                <a:latin typeface="Calibri"/>
                <a:cs typeface="Calibri"/>
              </a:rPr>
              <a:t> </a:t>
            </a:r>
            <a:r>
              <a:rPr sz="1400" dirty="0">
                <a:solidFill>
                  <a:srgbClr val="FFFFFF"/>
                </a:solidFill>
                <a:latin typeface="Calibri"/>
                <a:cs typeface="Calibri"/>
              </a:rPr>
              <a:t>or</a:t>
            </a:r>
            <a:r>
              <a:rPr sz="1400" spc="45" dirty="0">
                <a:solidFill>
                  <a:srgbClr val="FFFFFF"/>
                </a:solidFill>
                <a:latin typeface="Calibri"/>
                <a:cs typeface="Calibri"/>
              </a:rPr>
              <a:t> </a:t>
            </a:r>
            <a:r>
              <a:rPr sz="1400" dirty="0">
                <a:solidFill>
                  <a:srgbClr val="FFFFFF"/>
                </a:solidFill>
                <a:latin typeface="Calibri"/>
                <a:cs typeface="Calibri"/>
              </a:rPr>
              <a:t>delete</a:t>
            </a:r>
            <a:r>
              <a:rPr sz="1400" spc="40" dirty="0">
                <a:solidFill>
                  <a:srgbClr val="FFFFFF"/>
                </a:solidFill>
                <a:latin typeface="Calibri"/>
                <a:cs typeface="Calibri"/>
              </a:rPr>
              <a:t> </a:t>
            </a:r>
            <a:r>
              <a:rPr sz="1400" dirty="0">
                <a:solidFill>
                  <a:srgbClr val="FFFFFF"/>
                </a:solidFill>
                <a:latin typeface="Calibri"/>
                <a:cs typeface="Calibri"/>
              </a:rPr>
              <a:t>the</a:t>
            </a:r>
            <a:r>
              <a:rPr sz="1400" spc="50" dirty="0">
                <a:solidFill>
                  <a:srgbClr val="FFFFFF"/>
                </a:solidFill>
                <a:latin typeface="Calibri"/>
                <a:cs typeface="Calibri"/>
              </a:rPr>
              <a:t> submission.</a:t>
            </a:r>
            <a:endParaRPr sz="1400" dirty="0">
              <a:latin typeface="Calibri"/>
              <a:cs typeface="Calibri"/>
            </a:endParaRPr>
          </a:p>
        </p:txBody>
      </p:sp>
      <p:sp>
        <p:nvSpPr>
          <p:cNvPr id="13" name="object 13"/>
          <p:cNvSpPr txBox="1"/>
          <p:nvPr/>
        </p:nvSpPr>
        <p:spPr>
          <a:xfrm>
            <a:off x="6141211" y="2614676"/>
            <a:ext cx="5065395" cy="94551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Entity</a:t>
            </a:r>
            <a:r>
              <a:rPr sz="1800" b="1" spc="245" dirty="0">
                <a:solidFill>
                  <a:srgbClr val="FFFFFF"/>
                </a:solidFill>
                <a:latin typeface="Calibri"/>
                <a:cs typeface="Calibri"/>
              </a:rPr>
              <a:t> </a:t>
            </a:r>
            <a:r>
              <a:rPr sz="1800" b="1" spc="-10" dirty="0">
                <a:solidFill>
                  <a:srgbClr val="FFFFFF"/>
                </a:solidFill>
                <a:latin typeface="Calibri"/>
                <a:cs typeface="Calibri"/>
              </a:rPr>
              <a:t>Approver</a:t>
            </a:r>
            <a:endParaRPr sz="1800" dirty="0">
              <a:latin typeface="Calibri"/>
              <a:cs typeface="Calibri"/>
            </a:endParaRPr>
          </a:p>
          <a:p>
            <a:pPr marL="12700">
              <a:lnSpc>
                <a:spcPct val="100000"/>
              </a:lnSpc>
              <a:spcBef>
                <a:spcPts val="1720"/>
              </a:spcBef>
            </a:pPr>
            <a:r>
              <a:rPr sz="1400" dirty="0">
                <a:solidFill>
                  <a:srgbClr val="FFFFFF"/>
                </a:solidFill>
                <a:latin typeface="Calibri"/>
                <a:cs typeface="Calibri"/>
              </a:rPr>
              <a:t>An</a:t>
            </a:r>
            <a:r>
              <a:rPr sz="1400" spc="-5" dirty="0">
                <a:solidFill>
                  <a:srgbClr val="FFFFFF"/>
                </a:solidFill>
                <a:latin typeface="Calibri"/>
                <a:cs typeface="Calibri"/>
              </a:rPr>
              <a:t> </a:t>
            </a:r>
            <a:r>
              <a:rPr sz="1400" dirty="0">
                <a:solidFill>
                  <a:srgbClr val="FFFFFF"/>
                </a:solidFill>
                <a:latin typeface="Calibri"/>
                <a:cs typeface="Calibri"/>
              </a:rPr>
              <a:t>Entity</a:t>
            </a:r>
            <a:r>
              <a:rPr sz="1400" spc="10" dirty="0">
                <a:solidFill>
                  <a:srgbClr val="FFFFFF"/>
                </a:solidFill>
                <a:latin typeface="Calibri"/>
                <a:cs typeface="Calibri"/>
              </a:rPr>
              <a:t> </a:t>
            </a:r>
            <a:r>
              <a:rPr sz="1400" dirty="0">
                <a:solidFill>
                  <a:srgbClr val="FFFFFF"/>
                </a:solidFill>
                <a:latin typeface="Calibri"/>
                <a:cs typeface="Calibri"/>
              </a:rPr>
              <a:t>Approver</a:t>
            </a:r>
            <a:r>
              <a:rPr sz="1400" spc="-30" dirty="0">
                <a:solidFill>
                  <a:srgbClr val="FFFFFF"/>
                </a:solidFill>
                <a:latin typeface="Calibri"/>
                <a:cs typeface="Calibri"/>
              </a:rPr>
              <a:t> </a:t>
            </a:r>
            <a:r>
              <a:rPr sz="1400" spc="70" dirty="0">
                <a:solidFill>
                  <a:srgbClr val="FFFFFF"/>
                </a:solidFill>
                <a:latin typeface="Calibri"/>
                <a:cs typeface="Calibri"/>
              </a:rPr>
              <a:t>can</a:t>
            </a:r>
            <a:r>
              <a:rPr sz="1400" spc="30" dirty="0">
                <a:solidFill>
                  <a:srgbClr val="FFFFFF"/>
                </a:solidFill>
                <a:latin typeface="Calibri"/>
                <a:cs typeface="Calibri"/>
              </a:rPr>
              <a:t> </a:t>
            </a:r>
            <a:r>
              <a:rPr sz="1400" b="1" i="1" spc="55" dirty="0">
                <a:solidFill>
                  <a:srgbClr val="FFFFFF"/>
                </a:solidFill>
                <a:latin typeface="Calibri"/>
                <a:cs typeface="Calibri"/>
              </a:rPr>
              <a:t>approve</a:t>
            </a:r>
            <a:r>
              <a:rPr sz="1400" b="1" i="1" spc="-25" dirty="0">
                <a:solidFill>
                  <a:srgbClr val="FFFFFF"/>
                </a:solidFill>
                <a:latin typeface="Calibri"/>
                <a:cs typeface="Calibri"/>
              </a:rPr>
              <a:t> </a:t>
            </a:r>
            <a:r>
              <a:rPr sz="1400" b="1" i="1" dirty="0">
                <a:solidFill>
                  <a:srgbClr val="FFFFFF"/>
                </a:solidFill>
                <a:latin typeface="Calibri"/>
                <a:cs typeface="Calibri"/>
              </a:rPr>
              <a:t>or</a:t>
            </a:r>
            <a:r>
              <a:rPr sz="1400" b="1" i="1" spc="10" dirty="0">
                <a:solidFill>
                  <a:srgbClr val="FFFFFF"/>
                </a:solidFill>
                <a:latin typeface="Calibri"/>
                <a:cs typeface="Calibri"/>
              </a:rPr>
              <a:t> </a:t>
            </a:r>
            <a:r>
              <a:rPr sz="1400" b="1" i="1" spc="70" dirty="0">
                <a:solidFill>
                  <a:srgbClr val="FFFFFF"/>
                </a:solidFill>
                <a:latin typeface="Calibri"/>
                <a:cs typeface="Calibri"/>
              </a:rPr>
              <a:t>deny</a:t>
            </a:r>
            <a:r>
              <a:rPr sz="1400" b="1" i="1" spc="-15" dirty="0">
                <a:solidFill>
                  <a:srgbClr val="FFFFFF"/>
                </a:solidFill>
                <a:latin typeface="Calibri"/>
                <a:cs typeface="Calibri"/>
              </a:rPr>
              <a:t> </a:t>
            </a:r>
            <a:r>
              <a:rPr sz="1400" b="1" i="1" spc="105" dirty="0">
                <a:solidFill>
                  <a:srgbClr val="FFFFFF"/>
                </a:solidFill>
                <a:latin typeface="Calibri"/>
                <a:cs typeface="Calibri"/>
              </a:rPr>
              <a:t>NOOs</a:t>
            </a:r>
            <a:r>
              <a:rPr sz="1400" b="1" i="1" spc="-5" dirty="0">
                <a:solidFill>
                  <a:srgbClr val="FFFFFF"/>
                </a:solidFill>
                <a:latin typeface="Calibri"/>
                <a:cs typeface="Calibri"/>
              </a:rPr>
              <a:t> </a:t>
            </a:r>
            <a:r>
              <a:rPr sz="1400" b="1" i="1" spc="65" dirty="0">
                <a:solidFill>
                  <a:srgbClr val="FFFFFF"/>
                </a:solidFill>
                <a:latin typeface="Calibri"/>
                <a:cs typeface="Calibri"/>
              </a:rPr>
              <a:t>and</a:t>
            </a:r>
            <a:r>
              <a:rPr sz="1400" b="1" i="1" spc="5" dirty="0">
                <a:solidFill>
                  <a:srgbClr val="FFFFFF"/>
                </a:solidFill>
                <a:latin typeface="Calibri"/>
                <a:cs typeface="Calibri"/>
              </a:rPr>
              <a:t> </a:t>
            </a:r>
            <a:r>
              <a:rPr sz="1400" b="1" i="1" dirty="0">
                <a:solidFill>
                  <a:srgbClr val="FFFFFF"/>
                </a:solidFill>
                <a:latin typeface="Calibri"/>
                <a:cs typeface="Calibri"/>
              </a:rPr>
              <a:t>Pay</a:t>
            </a:r>
            <a:r>
              <a:rPr sz="1400" b="1" i="1" spc="-5" dirty="0">
                <a:solidFill>
                  <a:srgbClr val="FFFFFF"/>
                </a:solidFill>
                <a:latin typeface="Calibri"/>
                <a:cs typeface="Calibri"/>
              </a:rPr>
              <a:t> </a:t>
            </a:r>
            <a:r>
              <a:rPr sz="1400" b="1" i="1" spc="85" dirty="0">
                <a:solidFill>
                  <a:srgbClr val="FFFFFF"/>
                </a:solidFill>
                <a:latin typeface="Calibri"/>
                <a:cs typeface="Calibri"/>
              </a:rPr>
              <a:t>Requests</a:t>
            </a:r>
            <a:endParaRPr sz="1400" dirty="0">
              <a:latin typeface="Calibri"/>
              <a:cs typeface="Calibri"/>
            </a:endParaRPr>
          </a:p>
          <a:p>
            <a:pPr marL="12700">
              <a:lnSpc>
                <a:spcPct val="100000"/>
              </a:lnSpc>
            </a:pPr>
            <a:r>
              <a:rPr sz="1400" dirty="0">
                <a:solidFill>
                  <a:srgbClr val="FFFFFF"/>
                </a:solidFill>
                <a:latin typeface="Calibri"/>
                <a:cs typeface="Calibri"/>
              </a:rPr>
              <a:t>initiated</a:t>
            </a:r>
            <a:r>
              <a:rPr sz="1400" spc="25" dirty="0">
                <a:solidFill>
                  <a:srgbClr val="FFFFFF"/>
                </a:solidFill>
                <a:latin typeface="Calibri"/>
                <a:cs typeface="Calibri"/>
              </a:rPr>
              <a:t> </a:t>
            </a:r>
            <a:r>
              <a:rPr sz="1400" dirty="0">
                <a:solidFill>
                  <a:srgbClr val="FFFFFF"/>
                </a:solidFill>
                <a:latin typeface="Calibri"/>
                <a:cs typeface="Calibri"/>
              </a:rPr>
              <a:t>by</a:t>
            </a:r>
            <a:r>
              <a:rPr sz="1400" spc="10" dirty="0">
                <a:solidFill>
                  <a:srgbClr val="FFFFFF"/>
                </a:solidFill>
                <a:latin typeface="Calibri"/>
                <a:cs typeface="Calibri"/>
              </a:rPr>
              <a:t> </a:t>
            </a:r>
            <a:r>
              <a:rPr sz="1400" dirty="0">
                <a:solidFill>
                  <a:srgbClr val="FFFFFF"/>
                </a:solidFill>
                <a:latin typeface="Calibri"/>
                <a:cs typeface="Calibri"/>
              </a:rPr>
              <a:t>Entity</a:t>
            </a:r>
            <a:r>
              <a:rPr sz="1400" spc="30" dirty="0">
                <a:solidFill>
                  <a:srgbClr val="FFFFFF"/>
                </a:solidFill>
                <a:latin typeface="Calibri"/>
                <a:cs typeface="Calibri"/>
              </a:rPr>
              <a:t> </a:t>
            </a:r>
            <a:r>
              <a:rPr sz="1400" dirty="0">
                <a:solidFill>
                  <a:srgbClr val="FFFFFF"/>
                </a:solidFill>
                <a:latin typeface="Calibri"/>
                <a:cs typeface="Calibri"/>
              </a:rPr>
              <a:t>Initiator</a:t>
            </a:r>
            <a:r>
              <a:rPr sz="1400" spc="25" dirty="0">
                <a:solidFill>
                  <a:srgbClr val="FFFFFF"/>
                </a:solidFill>
                <a:latin typeface="Calibri"/>
                <a:cs typeface="Calibri"/>
              </a:rPr>
              <a:t> </a:t>
            </a:r>
            <a:r>
              <a:rPr sz="1400" dirty="0">
                <a:solidFill>
                  <a:srgbClr val="FFFFFF"/>
                </a:solidFill>
                <a:latin typeface="Calibri"/>
                <a:cs typeface="Calibri"/>
              </a:rPr>
              <a:t>for</a:t>
            </a:r>
            <a:r>
              <a:rPr sz="1400" spc="20" dirty="0">
                <a:solidFill>
                  <a:srgbClr val="FFFFFF"/>
                </a:solidFill>
                <a:latin typeface="Calibri"/>
                <a:cs typeface="Calibri"/>
              </a:rPr>
              <a:t> </a:t>
            </a:r>
            <a:r>
              <a:rPr sz="1400" dirty="0">
                <a:solidFill>
                  <a:srgbClr val="FFFFFF"/>
                </a:solidFill>
                <a:latin typeface="Calibri"/>
                <a:cs typeface="Calibri"/>
              </a:rPr>
              <a:t>project</a:t>
            </a:r>
            <a:r>
              <a:rPr sz="1400" spc="15" dirty="0">
                <a:solidFill>
                  <a:srgbClr val="FFFFFF"/>
                </a:solidFill>
                <a:latin typeface="Calibri"/>
                <a:cs typeface="Calibri"/>
              </a:rPr>
              <a:t> </a:t>
            </a:r>
            <a:r>
              <a:rPr sz="1400" dirty="0">
                <a:solidFill>
                  <a:srgbClr val="FFFFFF"/>
                </a:solidFill>
                <a:latin typeface="Calibri"/>
                <a:cs typeface="Calibri"/>
              </a:rPr>
              <a:t>the</a:t>
            </a:r>
            <a:r>
              <a:rPr sz="1400" spc="15" dirty="0">
                <a:solidFill>
                  <a:srgbClr val="FFFFFF"/>
                </a:solidFill>
                <a:latin typeface="Calibri"/>
                <a:cs typeface="Calibri"/>
              </a:rPr>
              <a:t> </a:t>
            </a:r>
            <a:r>
              <a:rPr sz="1400" dirty="0">
                <a:solidFill>
                  <a:srgbClr val="FFFFFF"/>
                </a:solidFill>
                <a:latin typeface="Calibri"/>
                <a:cs typeface="Calibri"/>
              </a:rPr>
              <a:t>entity</a:t>
            </a:r>
            <a:r>
              <a:rPr sz="1400" spc="10" dirty="0">
                <a:solidFill>
                  <a:srgbClr val="FFFFFF"/>
                </a:solidFill>
                <a:latin typeface="Calibri"/>
                <a:cs typeface="Calibri"/>
              </a:rPr>
              <a:t> </a:t>
            </a:r>
            <a:r>
              <a:rPr sz="1400" spc="-10" dirty="0">
                <a:solidFill>
                  <a:srgbClr val="FFFFFF"/>
                </a:solidFill>
                <a:latin typeface="Calibri"/>
                <a:cs typeface="Calibri"/>
              </a:rPr>
              <a:t>oversees.</a:t>
            </a:r>
            <a:endParaRPr sz="1400" dirty="0">
              <a:latin typeface="Calibri"/>
              <a:cs typeface="Calibri"/>
            </a:endParaRPr>
          </a:p>
        </p:txBody>
      </p:sp>
      <p:grpSp>
        <p:nvGrpSpPr>
          <p:cNvPr id="14" name="object 14"/>
          <p:cNvGrpSpPr/>
          <p:nvPr/>
        </p:nvGrpSpPr>
        <p:grpSpPr>
          <a:xfrm>
            <a:off x="411022" y="363981"/>
            <a:ext cx="11038840" cy="5790565"/>
            <a:chOff x="411022" y="363981"/>
            <a:chExt cx="11038840" cy="5790565"/>
          </a:xfrm>
        </p:grpSpPr>
        <p:sp>
          <p:nvSpPr>
            <p:cNvPr id="15" name="object 15"/>
            <p:cNvSpPr/>
            <p:nvPr/>
          </p:nvSpPr>
          <p:spPr>
            <a:xfrm>
              <a:off x="1778888" y="363981"/>
              <a:ext cx="0" cy="369570"/>
            </a:xfrm>
            <a:custGeom>
              <a:avLst/>
              <a:gdLst/>
              <a:ahLst/>
              <a:cxnLst/>
              <a:rect l="l" t="t" r="r" b="b"/>
              <a:pathLst>
                <a:path h="369570">
                  <a:moveTo>
                    <a:pt x="0" y="0"/>
                  </a:moveTo>
                  <a:lnTo>
                    <a:pt x="0" y="369315"/>
                  </a:lnTo>
                </a:path>
              </a:pathLst>
            </a:custGeom>
            <a:ln w="19050">
              <a:solidFill>
                <a:srgbClr val="165251"/>
              </a:solidFill>
            </a:ln>
          </p:spPr>
          <p:txBody>
            <a:bodyPr wrap="square" lIns="0" tIns="0" rIns="0" bIns="0" rtlCol="0"/>
            <a:lstStyle/>
            <a:p>
              <a:endParaRPr dirty="0"/>
            </a:p>
          </p:txBody>
        </p:sp>
        <p:sp>
          <p:nvSpPr>
            <p:cNvPr id="16" name="object 16"/>
            <p:cNvSpPr/>
            <p:nvPr/>
          </p:nvSpPr>
          <p:spPr>
            <a:xfrm>
              <a:off x="533920" y="1662515"/>
              <a:ext cx="767080" cy="71755"/>
            </a:xfrm>
            <a:custGeom>
              <a:avLst/>
              <a:gdLst/>
              <a:ahLst/>
              <a:cxnLst/>
              <a:rect l="l" t="t" r="r" b="b"/>
              <a:pathLst>
                <a:path w="767080" h="71755">
                  <a:moveTo>
                    <a:pt x="766622" y="0"/>
                  </a:moveTo>
                  <a:lnTo>
                    <a:pt x="0" y="0"/>
                  </a:lnTo>
                  <a:lnTo>
                    <a:pt x="0" y="71415"/>
                  </a:lnTo>
                  <a:lnTo>
                    <a:pt x="766622" y="71415"/>
                  </a:lnTo>
                  <a:lnTo>
                    <a:pt x="766622" y="0"/>
                  </a:lnTo>
                  <a:close/>
                </a:path>
              </a:pathLst>
            </a:custGeom>
            <a:solidFill>
              <a:srgbClr val="DE6124"/>
            </a:solidFill>
          </p:spPr>
          <p:txBody>
            <a:bodyPr wrap="square" lIns="0" tIns="0" rIns="0" bIns="0" rtlCol="0"/>
            <a:lstStyle/>
            <a:p>
              <a:endParaRPr dirty="0"/>
            </a:p>
          </p:txBody>
        </p:sp>
        <p:sp>
          <p:nvSpPr>
            <p:cNvPr id="17" name="object 17"/>
            <p:cNvSpPr/>
            <p:nvPr/>
          </p:nvSpPr>
          <p:spPr>
            <a:xfrm>
              <a:off x="411022" y="4852352"/>
              <a:ext cx="11038840" cy="1301750"/>
            </a:xfrm>
            <a:custGeom>
              <a:avLst/>
              <a:gdLst/>
              <a:ahLst/>
              <a:cxnLst/>
              <a:rect l="l" t="t" r="r" b="b"/>
              <a:pathLst>
                <a:path w="11038840" h="1301750">
                  <a:moveTo>
                    <a:pt x="11038713" y="0"/>
                  </a:moveTo>
                  <a:lnTo>
                    <a:pt x="0" y="0"/>
                  </a:lnTo>
                  <a:lnTo>
                    <a:pt x="0" y="1301750"/>
                  </a:lnTo>
                  <a:lnTo>
                    <a:pt x="11038713" y="1301750"/>
                  </a:lnTo>
                  <a:lnTo>
                    <a:pt x="11038713" y="0"/>
                  </a:lnTo>
                  <a:close/>
                </a:path>
              </a:pathLst>
            </a:custGeom>
            <a:solidFill>
              <a:srgbClr val="155F82"/>
            </a:solidFill>
          </p:spPr>
          <p:txBody>
            <a:bodyPr wrap="square" lIns="0" tIns="0" rIns="0" bIns="0" rtlCol="0"/>
            <a:lstStyle/>
            <a:p>
              <a:endParaRPr dirty="0"/>
            </a:p>
          </p:txBody>
        </p:sp>
      </p:grpSp>
      <p:sp>
        <p:nvSpPr>
          <p:cNvPr id="18" name="object 18"/>
          <p:cNvSpPr txBox="1"/>
          <p:nvPr/>
        </p:nvSpPr>
        <p:spPr>
          <a:xfrm>
            <a:off x="627075" y="5188077"/>
            <a:ext cx="8844915" cy="732155"/>
          </a:xfrm>
          <a:prstGeom prst="rect">
            <a:avLst/>
          </a:prstGeom>
        </p:spPr>
        <p:txBody>
          <a:bodyPr vert="horz" wrap="square" lIns="0" tIns="12700" rIns="0" bIns="0" rtlCol="0">
            <a:spAutoFit/>
          </a:bodyPr>
          <a:lstStyle/>
          <a:p>
            <a:pPr marL="12700">
              <a:lnSpc>
                <a:spcPct val="100000"/>
              </a:lnSpc>
              <a:spcBef>
                <a:spcPts val="100"/>
              </a:spcBef>
            </a:pPr>
            <a:r>
              <a:rPr sz="1800" b="1" spc="100" dirty="0">
                <a:solidFill>
                  <a:srgbClr val="FFFFFF"/>
                </a:solidFill>
                <a:latin typeface="Calibri"/>
                <a:cs typeface="Calibri"/>
              </a:rPr>
              <a:t>Dual</a:t>
            </a:r>
            <a:r>
              <a:rPr sz="1800" b="1" spc="-35" dirty="0">
                <a:solidFill>
                  <a:srgbClr val="FFFFFF"/>
                </a:solidFill>
                <a:latin typeface="Calibri"/>
                <a:cs typeface="Calibri"/>
              </a:rPr>
              <a:t> </a:t>
            </a:r>
            <a:r>
              <a:rPr sz="1800" b="1" spc="70" dirty="0">
                <a:solidFill>
                  <a:srgbClr val="FFFFFF"/>
                </a:solidFill>
                <a:latin typeface="Calibri"/>
                <a:cs typeface="Calibri"/>
              </a:rPr>
              <a:t>Role</a:t>
            </a:r>
            <a:endParaRPr sz="1800" dirty="0">
              <a:latin typeface="Calibri"/>
              <a:cs typeface="Calibri"/>
            </a:endParaRPr>
          </a:p>
          <a:p>
            <a:pPr marL="12700">
              <a:lnSpc>
                <a:spcPct val="100000"/>
              </a:lnSpc>
              <a:spcBef>
                <a:spcPts val="1720"/>
              </a:spcBef>
            </a:pPr>
            <a:r>
              <a:rPr sz="1400" dirty="0">
                <a:solidFill>
                  <a:srgbClr val="FFFFFF"/>
                </a:solidFill>
                <a:latin typeface="Calibri"/>
                <a:cs typeface="Calibri"/>
              </a:rPr>
              <a:t>A</a:t>
            </a:r>
            <a:r>
              <a:rPr sz="1400" spc="20" dirty="0">
                <a:solidFill>
                  <a:srgbClr val="FFFFFF"/>
                </a:solidFill>
                <a:latin typeface="Calibri"/>
                <a:cs typeface="Calibri"/>
              </a:rPr>
              <a:t> </a:t>
            </a:r>
            <a:r>
              <a:rPr sz="1400" spc="55" dirty="0">
                <a:solidFill>
                  <a:srgbClr val="FFFFFF"/>
                </a:solidFill>
                <a:latin typeface="Calibri"/>
                <a:cs typeface="Calibri"/>
              </a:rPr>
              <a:t>Dual</a:t>
            </a:r>
            <a:r>
              <a:rPr sz="1400" spc="35" dirty="0">
                <a:solidFill>
                  <a:srgbClr val="FFFFFF"/>
                </a:solidFill>
                <a:latin typeface="Calibri"/>
                <a:cs typeface="Calibri"/>
              </a:rPr>
              <a:t> </a:t>
            </a:r>
            <a:r>
              <a:rPr sz="1400" dirty="0">
                <a:solidFill>
                  <a:srgbClr val="FFFFFF"/>
                </a:solidFill>
                <a:latin typeface="Calibri"/>
                <a:cs typeface="Calibri"/>
              </a:rPr>
              <a:t>Role</a:t>
            </a:r>
            <a:r>
              <a:rPr sz="1400" spc="20" dirty="0">
                <a:solidFill>
                  <a:srgbClr val="FFFFFF"/>
                </a:solidFill>
                <a:latin typeface="Calibri"/>
                <a:cs typeface="Calibri"/>
              </a:rPr>
              <a:t> </a:t>
            </a:r>
            <a:r>
              <a:rPr sz="1400" spc="70" dirty="0">
                <a:solidFill>
                  <a:srgbClr val="FFFFFF"/>
                </a:solidFill>
                <a:latin typeface="Calibri"/>
                <a:cs typeface="Calibri"/>
              </a:rPr>
              <a:t>can</a:t>
            </a:r>
            <a:r>
              <a:rPr sz="1400" spc="45" dirty="0">
                <a:solidFill>
                  <a:srgbClr val="FFFFFF"/>
                </a:solidFill>
                <a:latin typeface="Calibri"/>
                <a:cs typeface="Calibri"/>
              </a:rPr>
              <a:t> </a:t>
            </a:r>
            <a:r>
              <a:rPr sz="1400" spc="60" dirty="0">
                <a:solidFill>
                  <a:srgbClr val="FFFFFF"/>
                </a:solidFill>
                <a:latin typeface="Calibri"/>
                <a:cs typeface="Calibri"/>
              </a:rPr>
              <a:t>act</a:t>
            </a:r>
            <a:r>
              <a:rPr sz="1400" spc="30" dirty="0">
                <a:solidFill>
                  <a:srgbClr val="FFFFFF"/>
                </a:solidFill>
                <a:latin typeface="Calibri"/>
                <a:cs typeface="Calibri"/>
              </a:rPr>
              <a:t> </a:t>
            </a:r>
            <a:r>
              <a:rPr sz="1400" spc="95" dirty="0">
                <a:solidFill>
                  <a:srgbClr val="FFFFFF"/>
                </a:solidFill>
                <a:latin typeface="Calibri"/>
                <a:cs typeface="Calibri"/>
              </a:rPr>
              <a:t>as</a:t>
            </a:r>
            <a:r>
              <a:rPr sz="1400" spc="20" dirty="0">
                <a:solidFill>
                  <a:srgbClr val="FFFFFF"/>
                </a:solidFill>
                <a:latin typeface="Calibri"/>
                <a:cs typeface="Calibri"/>
              </a:rPr>
              <a:t> </a:t>
            </a:r>
            <a:r>
              <a:rPr sz="1400" dirty="0">
                <a:solidFill>
                  <a:srgbClr val="FFFFFF"/>
                </a:solidFill>
                <a:latin typeface="Calibri"/>
                <a:cs typeface="Calibri"/>
              </a:rPr>
              <a:t>an</a:t>
            </a:r>
            <a:r>
              <a:rPr sz="1400" spc="35" dirty="0">
                <a:solidFill>
                  <a:srgbClr val="FFFFFF"/>
                </a:solidFill>
                <a:latin typeface="Calibri"/>
                <a:cs typeface="Calibri"/>
              </a:rPr>
              <a:t> </a:t>
            </a:r>
            <a:r>
              <a:rPr sz="1400" dirty="0">
                <a:solidFill>
                  <a:srgbClr val="FFFFFF"/>
                </a:solidFill>
                <a:latin typeface="Calibri"/>
                <a:cs typeface="Calibri"/>
              </a:rPr>
              <a:t>Entity</a:t>
            </a:r>
            <a:r>
              <a:rPr sz="1400" spc="30" dirty="0">
                <a:solidFill>
                  <a:srgbClr val="FFFFFF"/>
                </a:solidFill>
                <a:latin typeface="Calibri"/>
                <a:cs typeface="Calibri"/>
              </a:rPr>
              <a:t> </a:t>
            </a:r>
            <a:r>
              <a:rPr sz="1400" dirty="0">
                <a:solidFill>
                  <a:srgbClr val="FFFFFF"/>
                </a:solidFill>
                <a:latin typeface="Calibri"/>
                <a:cs typeface="Calibri"/>
              </a:rPr>
              <a:t>Initiator</a:t>
            </a:r>
            <a:r>
              <a:rPr sz="1400" spc="20" dirty="0">
                <a:solidFill>
                  <a:srgbClr val="FFFFFF"/>
                </a:solidFill>
                <a:latin typeface="Calibri"/>
                <a:cs typeface="Calibri"/>
              </a:rPr>
              <a:t> </a:t>
            </a:r>
            <a:r>
              <a:rPr sz="1400" dirty="0">
                <a:solidFill>
                  <a:srgbClr val="FFFFFF"/>
                </a:solidFill>
                <a:latin typeface="Calibri"/>
                <a:cs typeface="Calibri"/>
              </a:rPr>
              <a:t>or</a:t>
            </a:r>
            <a:r>
              <a:rPr sz="1400" spc="10" dirty="0">
                <a:solidFill>
                  <a:srgbClr val="FFFFFF"/>
                </a:solidFill>
                <a:latin typeface="Calibri"/>
                <a:cs typeface="Calibri"/>
              </a:rPr>
              <a:t> </a:t>
            </a:r>
            <a:r>
              <a:rPr sz="1400" dirty="0">
                <a:solidFill>
                  <a:srgbClr val="FFFFFF"/>
                </a:solidFill>
                <a:latin typeface="Calibri"/>
                <a:cs typeface="Calibri"/>
              </a:rPr>
              <a:t>Entity</a:t>
            </a:r>
            <a:r>
              <a:rPr sz="1400" spc="15" dirty="0">
                <a:solidFill>
                  <a:srgbClr val="FFFFFF"/>
                </a:solidFill>
                <a:latin typeface="Calibri"/>
                <a:cs typeface="Calibri"/>
              </a:rPr>
              <a:t> </a:t>
            </a:r>
            <a:r>
              <a:rPr sz="1400" dirty="0">
                <a:solidFill>
                  <a:srgbClr val="FFFFFF"/>
                </a:solidFill>
                <a:latin typeface="Calibri"/>
                <a:cs typeface="Calibri"/>
              </a:rPr>
              <a:t>Approver,</a:t>
            </a:r>
            <a:r>
              <a:rPr sz="1400" spc="-25" dirty="0">
                <a:solidFill>
                  <a:srgbClr val="FFFFFF"/>
                </a:solidFill>
                <a:latin typeface="Calibri"/>
                <a:cs typeface="Calibri"/>
              </a:rPr>
              <a:t> </a:t>
            </a:r>
            <a:r>
              <a:rPr sz="1400" dirty="0">
                <a:solidFill>
                  <a:srgbClr val="FFFFFF"/>
                </a:solidFill>
                <a:latin typeface="Calibri"/>
                <a:cs typeface="Calibri"/>
              </a:rPr>
              <a:t>but</a:t>
            </a:r>
            <a:r>
              <a:rPr sz="1400" spc="30" dirty="0">
                <a:solidFill>
                  <a:srgbClr val="FFFFFF"/>
                </a:solidFill>
                <a:latin typeface="Calibri"/>
                <a:cs typeface="Calibri"/>
              </a:rPr>
              <a:t> </a:t>
            </a:r>
            <a:r>
              <a:rPr sz="1400" dirty="0">
                <a:solidFill>
                  <a:srgbClr val="FFFFFF"/>
                </a:solidFill>
                <a:latin typeface="Calibri"/>
                <a:cs typeface="Calibri"/>
              </a:rPr>
              <a:t>they</a:t>
            </a:r>
            <a:r>
              <a:rPr sz="1400" spc="25" dirty="0">
                <a:solidFill>
                  <a:srgbClr val="FFFFFF"/>
                </a:solidFill>
                <a:latin typeface="Calibri"/>
                <a:cs typeface="Calibri"/>
              </a:rPr>
              <a:t> </a:t>
            </a:r>
            <a:r>
              <a:rPr sz="1400" spc="70" dirty="0">
                <a:solidFill>
                  <a:srgbClr val="FFFFFF"/>
                </a:solidFill>
                <a:latin typeface="Calibri"/>
                <a:cs typeface="Calibri"/>
              </a:rPr>
              <a:t>can</a:t>
            </a:r>
            <a:r>
              <a:rPr sz="1400" spc="45" dirty="0">
                <a:solidFill>
                  <a:srgbClr val="FFFFFF"/>
                </a:solidFill>
                <a:latin typeface="Calibri"/>
                <a:cs typeface="Calibri"/>
              </a:rPr>
              <a:t> </a:t>
            </a:r>
            <a:r>
              <a:rPr sz="1400" dirty="0">
                <a:solidFill>
                  <a:srgbClr val="FFFFFF"/>
                </a:solidFill>
                <a:latin typeface="Calibri"/>
                <a:cs typeface="Calibri"/>
              </a:rPr>
              <a:t>not</a:t>
            </a:r>
            <a:r>
              <a:rPr sz="1400" spc="20" dirty="0">
                <a:solidFill>
                  <a:srgbClr val="FFFFFF"/>
                </a:solidFill>
                <a:latin typeface="Calibri"/>
                <a:cs typeface="Calibri"/>
              </a:rPr>
              <a:t> </a:t>
            </a:r>
            <a:r>
              <a:rPr sz="1400" dirty="0">
                <a:solidFill>
                  <a:srgbClr val="FFFFFF"/>
                </a:solidFill>
                <a:latin typeface="Calibri"/>
                <a:cs typeface="Calibri"/>
              </a:rPr>
              <a:t>take</a:t>
            </a:r>
            <a:r>
              <a:rPr sz="1400" spc="25" dirty="0">
                <a:solidFill>
                  <a:srgbClr val="FFFFFF"/>
                </a:solidFill>
                <a:latin typeface="Calibri"/>
                <a:cs typeface="Calibri"/>
              </a:rPr>
              <a:t> </a:t>
            </a:r>
            <a:r>
              <a:rPr sz="1400" dirty="0">
                <a:solidFill>
                  <a:srgbClr val="FFFFFF"/>
                </a:solidFill>
                <a:latin typeface="Calibri"/>
                <a:cs typeface="Calibri"/>
              </a:rPr>
              <a:t>more</a:t>
            </a:r>
            <a:r>
              <a:rPr sz="1400" spc="15" dirty="0">
                <a:solidFill>
                  <a:srgbClr val="FFFFFF"/>
                </a:solidFill>
                <a:latin typeface="Calibri"/>
                <a:cs typeface="Calibri"/>
              </a:rPr>
              <a:t> </a:t>
            </a:r>
            <a:r>
              <a:rPr sz="1400" dirty="0">
                <a:solidFill>
                  <a:srgbClr val="FFFFFF"/>
                </a:solidFill>
                <a:latin typeface="Calibri"/>
                <a:cs typeface="Calibri"/>
              </a:rPr>
              <a:t>than</a:t>
            </a:r>
            <a:r>
              <a:rPr sz="1400" spc="35" dirty="0">
                <a:solidFill>
                  <a:srgbClr val="FFFFFF"/>
                </a:solidFill>
                <a:latin typeface="Calibri"/>
                <a:cs typeface="Calibri"/>
              </a:rPr>
              <a:t> </a:t>
            </a:r>
            <a:r>
              <a:rPr sz="1400" dirty="0">
                <a:solidFill>
                  <a:srgbClr val="FFFFFF"/>
                </a:solidFill>
                <a:latin typeface="Calibri"/>
                <a:cs typeface="Calibri"/>
              </a:rPr>
              <a:t>one</a:t>
            </a:r>
            <a:r>
              <a:rPr sz="1400" spc="15" dirty="0">
                <a:solidFill>
                  <a:srgbClr val="FFFFFF"/>
                </a:solidFill>
                <a:latin typeface="Calibri"/>
                <a:cs typeface="Calibri"/>
              </a:rPr>
              <a:t> </a:t>
            </a:r>
            <a:r>
              <a:rPr sz="1400" dirty="0">
                <a:solidFill>
                  <a:srgbClr val="FFFFFF"/>
                </a:solidFill>
                <a:latin typeface="Calibri"/>
                <a:cs typeface="Calibri"/>
              </a:rPr>
              <a:t>action</a:t>
            </a:r>
            <a:r>
              <a:rPr sz="1400" spc="35" dirty="0">
                <a:solidFill>
                  <a:srgbClr val="FFFFFF"/>
                </a:solidFill>
                <a:latin typeface="Calibri"/>
                <a:cs typeface="Calibri"/>
              </a:rPr>
              <a:t> </a:t>
            </a:r>
            <a:r>
              <a:rPr sz="1400" dirty="0">
                <a:solidFill>
                  <a:srgbClr val="FFFFFF"/>
                </a:solidFill>
                <a:latin typeface="Calibri"/>
                <a:cs typeface="Calibri"/>
              </a:rPr>
              <a:t>on</a:t>
            </a:r>
            <a:r>
              <a:rPr sz="1400" spc="15" dirty="0">
                <a:solidFill>
                  <a:srgbClr val="FFFFFF"/>
                </a:solidFill>
                <a:latin typeface="Calibri"/>
                <a:cs typeface="Calibri"/>
              </a:rPr>
              <a:t> </a:t>
            </a:r>
            <a:r>
              <a:rPr sz="1400" spc="65" dirty="0">
                <a:solidFill>
                  <a:srgbClr val="FFFFFF"/>
                </a:solidFill>
                <a:latin typeface="Calibri"/>
                <a:cs typeface="Calibri"/>
              </a:rPr>
              <a:t>a</a:t>
            </a:r>
            <a:r>
              <a:rPr sz="1400" spc="40" dirty="0">
                <a:solidFill>
                  <a:srgbClr val="FFFFFF"/>
                </a:solidFill>
                <a:latin typeface="Calibri"/>
                <a:cs typeface="Calibri"/>
              </a:rPr>
              <a:t> </a:t>
            </a:r>
            <a:r>
              <a:rPr sz="1400" spc="-10" dirty="0">
                <a:solidFill>
                  <a:srgbClr val="FFFFFF"/>
                </a:solidFill>
                <a:latin typeface="Calibri"/>
                <a:cs typeface="Calibri"/>
              </a:rPr>
              <a:t>request.</a:t>
            </a:r>
            <a:endParaRPr sz="1400" dirty="0">
              <a:latin typeface="Calibri"/>
              <a:cs typeface="Calibri"/>
            </a:endParaRPr>
          </a:p>
        </p:txBody>
      </p:sp>
      <p:sp>
        <p:nvSpPr>
          <p:cNvPr id="19" name="object 19"/>
          <p:cNvSpPr txBox="1">
            <a:spLocks noGrp="1"/>
          </p:cNvSpPr>
          <p:nvPr>
            <p:ph type="sldNum" sz="quarter" idx="7"/>
          </p:nvPr>
        </p:nvSpPr>
        <p:spPr>
          <a:xfrm>
            <a:off x="10945368" y="6432777"/>
            <a:ext cx="368934" cy="184666"/>
          </a:xfrm>
          <a:prstGeom prst="rect">
            <a:avLst/>
          </a:prstGeom>
        </p:spPr>
        <p:txBody>
          <a:bodyPr vert="horz" wrap="square" lIns="0" tIns="0" rIns="0" bIns="0" rtlCol="0">
            <a:spAutoFit/>
          </a:bodyPr>
          <a:lstStyle>
            <a:defPPr>
              <a:defRPr kern="0"/>
            </a:defPPr>
            <a:lvl1pPr>
              <a:defRPr sz="1200" b="0" i="0">
                <a:solidFill>
                  <a:srgbClr val="767676"/>
                </a:solidFill>
                <a:latin typeface="Calibri"/>
                <a:cs typeface="Calibri"/>
              </a:defRPr>
            </a:lvl1pPr>
          </a:lstStyle>
          <a:p>
            <a:pPr marL="118745">
              <a:lnSpc>
                <a:spcPct val="100000"/>
              </a:lnSpc>
              <a:spcBef>
                <a:spcPts val="30"/>
              </a:spcBef>
            </a:pPr>
            <a:fld id="{81D60167-4931-47E6-BA6A-407CBD079E47}" type="slidenum">
              <a:rPr lang="en-US" b="1" spc="-50" smtClean="0">
                <a:solidFill>
                  <a:schemeClr val="tx1"/>
                </a:solidFill>
              </a:rPr>
              <a:pPr marL="118745">
                <a:lnSpc>
                  <a:spcPct val="100000"/>
                </a:lnSpc>
                <a:spcBef>
                  <a:spcPts val="30"/>
                </a:spcBef>
              </a:pPr>
              <a:t>13</a:t>
            </a:fld>
            <a:endParaRPr b="1" spc="-5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B8598-C21C-B978-F5EE-21CD14D68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9E64B-ED16-3FC7-63A1-5FFFDB7B10E0}"/>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ea typeface="+mj-lt"/>
                <a:cs typeface="+mj-lt"/>
              </a:rPr>
              <a:t>CAPS Role in the Future</a:t>
            </a:r>
            <a:endParaRPr lang="en-US" sz="4000" dirty="0">
              <a:solidFill>
                <a:srgbClr val="FFFFFF"/>
              </a:solidFill>
            </a:endParaRPr>
          </a:p>
        </p:txBody>
      </p:sp>
      <p:sp>
        <p:nvSpPr>
          <p:cNvPr id="4" name="Content Placeholder 3">
            <a:extLst>
              <a:ext uri="{FF2B5EF4-FFF2-40B4-BE49-F238E27FC236}">
                <a16:creationId xmlns:a16="http://schemas.microsoft.com/office/drawing/2014/main" id="{78FB3853-A6C3-FC5E-AD7D-143C98CC1D81}"/>
              </a:ext>
            </a:extLst>
          </p:cNvPr>
          <p:cNvSpPr>
            <a:spLocks noGrp="1"/>
          </p:cNvSpPr>
          <p:nvPr>
            <p:ph idx="1"/>
          </p:nvPr>
        </p:nvSpPr>
        <p:spPr>
          <a:xfrm>
            <a:off x="446770" y="937117"/>
            <a:ext cx="1528334" cy="890143"/>
          </a:xfrm>
        </p:spPr>
        <p:txBody>
          <a:bodyPr/>
          <a:lstStyle/>
          <a:p>
            <a:pPr marL="0" indent="0">
              <a:buNone/>
            </a:pPr>
            <a:r>
              <a:rPr lang="en-US" dirty="0"/>
              <a:t>CAPS (ICIP)</a:t>
            </a:r>
          </a:p>
        </p:txBody>
      </p:sp>
      <p:sp>
        <p:nvSpPr>
          <p:cNvPr id="5" name="Content Placeholder 3">
            <a:extLst>
              <a:ext uri="{FF2B5EF4-FFF2-40B4-BE49-F238E27FC236}">
                <a16:creationId xmlns:a16="http://schemas.microsoft.com/office/drawing/2014/main" id="{7A789FE2-004D-C03B-5774-30529F2FA027}"/>
              </a:ext>
            </a:extLst>
          </p:cNvPr>
          <p:cNvSpPr txBox="1">
            <a:spLocks/>
          </p:cNvSpPr>
          <p:nvPr/>
        </p:nvSpPr>
        <p:spPr>
          <a:xfrm>
            <a:off x="1380049" y="1808105"/>
            <a:ext cx="2532888" cy="2250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Capital Outlay Requests</a:t>
            </a:r>
          </a:p>
        </p:txBody>
      </p:sp>
      <p:sp>
        <p:nvSpPr>
          <p:cNvPr id="6" name="Content Placeholder 3">
            <a:extLst>
              <a:ext uri="{FF2B5EF4-FFF2-40B4-BE49-F238E27FC236}">
                <a16:creationId xmlns:a16="http://schemas.microsoft.com/office/drawing/2014/main" id="{5FF367C1-D2F8-78B5-352D-6AC89428FB55}"/>
              </a:ext>
            </a:extLst>
          </p:cNvPr>
          <p:cNvSpPr txBox="1">
            <a:spLocks/>
          </p:cNvSpPr>
          <p:nvPr/>
        </p:nvSpPr>
        <p:spPr>
          <a:xfrm>
            <a:off x="3256093" y="2867470"/>
            <a:ext cx="2606040" cy="890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Questionnaires</a:t>
            </a:r>
          </a:p>
        </p:txBody>
      </p:sp>
      <p:sp>
        <p:nvSpPr>
          <p:cNvPr id="7" name="Content Placeholder 3">
            <a:extLst>
              <a:ext uri="{FF2B5EF4-FFF2-40B4-BE49-F238E27FC236}">
                <a16:creationId xmlns:a16="http://schemas.microsoft.com/office/drawing/2014/main" id="{A024EB50-198F-5979-0C02-786509DEE2DB}"/>
              </a:ext>
            </a:extLst>
          </p:cNvPr>
          <p:cNvSpPr txBox="1">
            <a:spLocks/>
          </p:cNvSpPr>
          <p:nvPr/>
        </p:nvSpPr>
        <p:spPr>
          <a:xfrm>
            <a:off x="5852227" y="3321305"/>
            <a:ext cx="2606040" cy="890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Audit Compliance</a:t>
            </a:r>
          </a:p>
        </p:txBody>
      </p:sp>
      <p:sp>
        <p:nvSpPr>
          <p:cNvPr id="8" name="Content Placeholder 3">
            <a:extLst>
              <a:ext uri="{FF2B5EF4-FFF2-40B4-BE49-F238E27FC236}">
                <a16:creationId xmlns:a16="http://schemas.microsoft.com/office/drawing/2014/main" id="{03EB1A89-B631-9C7F-E2CE-514CECB4D09F}"/>
              </a:ext>
            </a:extLst>
          </p:cNvPr>
          <p:cNvSpPr txBox="1">
            <a:spLocks/>
          </p:cNvSpPr>
          <p:nvPr/>
        </p:nvSpPr>
        <p:spPr>
          <a:xfrm>
            <a:off x="7995090" y="4116229"/>
            <a:ext cx="2279904" cy="3520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70C0"/>
                </a:solidFill>
              </a:rPr>
              <a:t>PARS</a:t>
            </a:r>
            <a:r>
              <a:rPr lang="en-US" b="1" dirty="0">
                <a:solidFill>
                  <a:srgbClr val="0070C0"/>
                </a:solidFill>
              </a:rPr>
              <a:t> </a:t>
            </a:r>
            <a:r>
              <a:rPr lang="en-US" dirty="0"/>
              <a:t>                                   </a:t>
            </a:r>
            <a:r>
              <a:rPr lang="en-US" sz="2000" dirty="0"/>
              <a:t>(grant agreements, NOOs,                                    pay requests)</a:t>
            </a:r>
            <a:endParaRPr lang="en-US" dirty="0"/>
          </a:p>
        </p:txBody>
      </p:sp>
      <p:sp>
        <p:nvSpPr>
          <p:cNvPr id="9" name="Content Placeholder 3">
            <a:extLst>
              <a:ext uri="{FF2B5EF4-FFF2-40B4-BE49-F238E27FC236}">
                <a16:creationId xmlns:a16="http://schemas.microsoft.com/office/drawing/2014/main" id="{035803D6-71A2-7A9C-3036-C88D82E13A0C}"/>
              </a:ext>
            </a:extLst>
          </p:cNvPr>
          <p:cNvSpPr txBox="1">
            <a:spLocks/>
          </p:cNvSpPr>
          <p:nvPr/>
        </p:nvSpPr>
        <p:spPr>
          <a:xfrm>
            <a:off x="10274995" y="5079139"/>
            <a:ext cx="1897300" cy="8901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t>CAPS</a:t>
            </a:r>
            <a:r>
              <a:rPr lang="en-US" dirty="0"/>
              <a:t> (</a:t>
            </a:r>
            <a:r>
              <a:rPr lang="en-US" sz="3600" dirty="0"/>
              <a:t>reporting</a:t>
            </a:r>
            <a:r>
              <a:rPr lang="en-US" dirty="0"/>
              <a:t>)</a:t>
            </a:r>
          </a:p>
        </p:txBody>
      </p:sp>
      <p:sp>
        <p:nvSpPr>
          <p:cNvPr id="3" name="Arrow: Bent 2">
            <a:extLst>
              <a:ext uri="{FF2B5EF4-FFF2-40B4-BE49-F238E27FC236}">
                <a16:creationId xmlns:a16="http://schemas.microsoft.com/office/drawing/2014/main" id="{9FBD44C3-A1B9-F6D2-14D3-3F0A8325F452}"/>
              </a:ext>
            </a:extLst>
          </p:cNvPr>
          <p:cNvSpPr/>
          <p:nvPr/>
        </p:nvSpPr>
        <p:spPr>
          <a:xfrm rot="10800000" flipH="1">
            <a:off x="803977" y="1842710"/>
            <a:ext cx="521204" cy="48726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Bent 9">
            <a:extLst>
              <a:ext uri="{FF2B5EF4-FFF2-40B4-BE49-F238E27FC236}">
                <a16:creationId xmlns:a16="http://schemas.microsoft.com/office/drawing/2014/main" id="{98C1ADAD-4093-53DA-0B99-996AF49BE068}"/>
              </a:ext>
            </a:extLst>
          </p:cNvPr>
          <p:cNvSpPr/>
          <p:nvPr/>
        </p:nvSpPr>
        <p:spPr>
          <a:xfrm rot="10800000" flipH="1">
            <a:off x="2655637" y="2640866"/>
            <a:ext cx="521204" cy="56239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Bent 10">
            <a:extLst>
              <a:ext uri="{FF2B5EF4-FFF2-40B4-BE49-F238E27FC236}">
                <a16:creationId xmlns:a16="http://schemas.microsoft.com/office/drawing/2014/main" id="{3DDAC8C3-8348-5B70-6424-35C2F757376A}"/>
              </a:ext>
            </a:extLst>
          </p:cNvPr>
          <p:cNvSpPr/>
          <p:nvPr/>
        </p:nvSpPr>
        <p:spPr>
          <a:xfrm rot="10800000" flipH="1">
            <a:off x="5267777" y="3321305"/>
            <a:ext cx="521204" cy="56239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Bent 11">
            <a:extLst>
              <a:ext uri="{FF2B5EF4-FFF2-40B4-BE49-F238E27FC236}">
                <a16:creationId xmlns:a16="http://schemas.microsoft.com/office/drawing/2014/main" id="{362A4F0C-8067-E4CD-19D3-896485AFE80E}"/>
              </a:ext>
            </a:extLst>
          </p:cNvPr>
          <p:cNvSpPr/>
          <p:nvPr/>
        </p:nvSpPr>
        <p:spPr>
          <a:xfrm rot="10800000" flipH="1">
            <a:off x="7442263" y="4211448"/>
            <a:ext cx="521204" cy="56239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Bent 16">
            <a:extLst>
              <a:ext uri="{FF2B5EF4-FFF2-40B4-BE49-F238E27FC236}">
                <a16:creationId xmlns:a16="http://schemas.microsoft.com/office/drawing/2014/main" id="{1EB6FCFF-554A-1DAF-2552-50490B709EE6}"/>
              </a:ext>
            </a:extLst>
          </p:cNvPr>
          <p:cNvSpPr/>
          <p:nvPr/>
        </p:nvSpPr>
        <p:spPr>
          <a:xfrm rot="10800000" flipH="1">
            <a:off x="9753791" y="5078648"/>
            <a:ext cx="521204" cy="56239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urved Up 18">
            <a:extLst>
              <a:ext uri="{FF2B5EF4-FFF2-40B4-BE49-F238E27FC236}">
                <a16:creationId xmlns:a16="http://schemas.microsoft.com/office/drawing/2014/main" id="{96AB1CF7-4477-DA6F-96F5-6E2CD8AB04FA}"/>
              </a:ext>
            </a:extLst>
          </p:cNvPr>
          <p:cNvSpPr/>
          <p:nvPr/>
        </p:nvSpPr>
        <p:spPr>
          <a:xfrm rot="11949573">
            <a:off x="1317566" y="1624523"/>
            <a:ext cx="10132646" cy="138087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urved Up 19">
            <a:extLst>
              <a:ext uri="{FF2B5EF4-FFF2-40B4-BE49-F238E27FC236}">
                <a16:creationId xmlns:a16="http://schemas.microsoft.com/office/drawing/2014/main" id="{8BCFBB37-32A8-8B28-E62F-24B79986589C}"/>
              </a:ext>
            </a:extLst>
          </p:cNvPr>
          <p:cNvSpPr/>
          <p:nvPr/>
        </p:nvSpPr>
        <p:spPr>
          <a:xfrm rot="1377746">
            <a:off x="-412926" y="3718184"/>
            <a:ext cx="10124549" cy="128651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Content Placeholder 3">
            <a:extLst>
              <a:ext uri="{FF2B5EF4-FFF2-40B4-BE49-F238E27FC236}">
                <a16:creationId xmlns:a16="http://schemas.microsoft.com/office/drawing/2014/main" id="{A71032B4-6B2C-D24C-CEF2-A2AD0B483E3A}"/>
              </a:ext>
            </a:extLst>
          </p:cNvPr>
          <p:cNvSpPr txBox="1">
            <a:spLocks/>
          </p:cNvSpPr>
          <p:nvPr/>
        </p:nvSpPr>
        <p:spPr>
          <a:xfrm>
            <a:off x="7078062" y="670800"/>
            <a:ext cx="4795948" cy="1484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chemeClr val="accent1"/>
                </a:solidFill>
              </a:rPr>
              <a:t>System </a:t>
            </a:r>
          </a:p>
          <a:p>
            <a:pPr marL="0" indent="0">
              <a:buFont typeface="Arial" panose="020B0604020202020204" pitchFamily="34" charset="0"/>
              <a:buNone/>
            </a:pPr>
            <a:r>
              <a:rPr lang="en-US" sz="4400" b="1" dirty="0">
                <a:solidFill>
                  <a:schemeClr val="accent1"/>
                </a:solidFill>
              </a:rPr>
              <a:t>             Integration</a:t>
            </a:r>
          </a:p>
        </p:txBody>
      </p:sp>
      <p:sp>
        <p:nvSpPr>
          <p:cNvPr id="14" name="Slide Number Placeholder 13">
            <a:extLst>
              <a:ext uri="{FF2B5EF4-FFF2-40B4-BE49-F238E27FC236}">
                <a16:creationId xmlns:a16="http://schemas.microsoft.com/office/drawing/2014/main" id="{7FBE21A6-481E-44F0-5A9E-0E2EC411D1CB}"/>
              </a:ext>
            </a:extLst>
          </p:cNvPr>
          <p:cNvSpPr>
            <a:spLocks noGrp="1"/>
          </p:cNvSpPr>
          <p:nvPr>
            <p:ph type="sldNum" sz="quarter" idx="7"/>
          </p:nvPr>
        </p:nvSpPr>
        <p:spPr>
          <a:xfrm>
            <a:off x="10963656" y="6432777"/>
            <a:ext cx="350646" cy="187479"/>
          </a:xfrm>
          <a:prstGeom prst="rect">
            <a:avLst/>
          </a:prstGeom>
        </p:spPr>
        <p:txBody>
          <a:bodyPr wrap="square" lIns="0" tIns="0" rIns="0" bIns="0">
            <a:spAutoFit/>
          </a:bodyPr>
          <a:lstStyle>
            <a:defPPr>
              <a:defRPr kern="0"/>
            </a:defPPr>
            <a:lvl1pPr>
              <a:defRPr sz="1200" b="0" i="0">
                <a:solidFill>
                  <a:srgbClr val="767676"/>
                </a:solidFill>
                <a:latin typeface="Calibri"/>
                <a:cs typeface="Calibri"/>
              </a:defRPr>
            </a:lvl1pPr>
          </a:lstStyle>
          <a:p>
            <a:pPr marL="118745">
              <a:lnSpc>
                <a:spcPct val="100000"/>
              </a:lnSpc>
              <a:spcBef>
                <a:spcPts val="30"/>
              </a:spcBef>
            </a:pPr>
            <a:fld id="{81D60167-4931-47E6-BA6A-407CBD079E47}" type="slidenum">
              <a:rPr lang="en-US" b="1" spc="-50" smtClean="0">
                <a:solidFill>
                  <a:schemeClr val="tx1"/>
                </a:solidFill>
              </a:rPr>
              <a:pPr marL="118745">
                <a:lnSpc>
                  <a:spcPct val="100000"/>
                </a:lnSpc>
                <a:spcBef>
                  <a:spcPts val="30"/>
                </a:spcBef>
              </a:pPr>
              <a:t>14</a:t>
            </a:fld>
            <a:endParaRPr lang="en-US" b="1" spc="-50" dirty="0">
              <a:solidFill>
                <a:schemeClr val="tx1"/>
              </a:solidFill>
            </a:endParaRPr>
          </a:p>
        </p:txBody>
      </p:sp>
    </p:spTree>
    <p:extLst>
      <p:ext uri="{BB962C8B-B14F-4D97-AF65-F5344CB8AC3E}">
        <p14:creationId xmlns:p14="http://schemas.microsoft.com/office/powerpoint/2010/main" val="281705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264972" y="371246"/>
              <a:ext cx="1351407" cy="290550"/>
            </a:xfrm>
            <a:prstGeom prst="rect">
              <a:avLst/>
            </a:prstGeom>
          </p:spPr>
        </p:pic>
        <p:pic>
          <p:nvPicPr>
            <p:cNvPr id="4" name="object 4"/>
            <p:cNvPicPr/>
            <p:nvPr/>
          </p:nvPicPr>
          <p:blipFill>
            <a:blip r:embed="rId4" cstate="print"/>
            <a:stretch>
              <a:fillRect/>
            </a:stretch>
          </p:blipFill>
          <p:spPr>
            <a:xfrm>
              <a:off x="0" y="0"/>
              <a:ext cx="12192000" cy="6857997"/>
            </a:xfrm>
            <a:prstGeom prst="rect">
              <a:avLst/>
            </a:prstGeom>
          </p:spPr>
        </p:pic>
      </p:grpSp>
      <p:sp>
        <p:nvSpPr>
          <p:cNvPr id="6" name="object 6"/>
          <p:cNvSpPr txBox="1">
            <a:spLocks noGrp="1"/>
          </p:cNvSpPr>
          <p:nvPr>
            <p:ph type="title"/>
          </p:nvPr>
        </p:nvSpPr>
        <p:spPr>
          <a:xfrm>
            <a:off x="378244" y="1411856"/>
            <a:ext cx="5203119" cy="1123315"/>
          </a:xfrm>
          <a:prstGeom prst="rect">
            <a:avLst/>
          </a:prstGeom>
        </p:spPr>
        <p:txBody>
          <a:bodyPr vert="horz" wrap="square" lIns="0" tIns="12700" rIns="0" bIns="0" rtlCol="0">
            <a:spAutoFit/>
          </a:bodyPr>
          <a:lstStyle/>
          <a:p>
            <a:pPr marL="12700">
              <a:lnSpc>
                <a:spcPct val="100000"/>
              </a:lnSpc>
              <a:spcBef>
                <a:spcPts val="100"/>
              </a:spcBef>
            </a:pPr>
            <a:r>
              <a:rPr sz="7200" spc="360" dirty="0">
                <a:solidFill>
                  <a:srgbClr val="FFFFFF"/>
                </a:solidFill>
              </a:rPr>
              <a:t>Thank</a:t>
            </a:r>
            <a:r>
              <a:rPr sz="7200" spc="-165" dirty="0">
                <a:solidFill>
                  <a:srgbClr val="FFFFFF"/>
                </a:solidFill>
              </a:rPr>
              <a:t> </a:t>
            </a:r>
            <a:r>
              <a:rPr sz="7200" spc="120" dirty="0">
                <a:solidFill>
                  <a:srgbClr val="FFFFFF"/>
                </a:solidFill>
              </a:rPr>
              <a:t>you!</a:t>
            </a:r>
            <a:endParaRPr sz="7200" dirty="0"/>
          </a:p>
        </p:txBody>
      </p:sp>
      <p:grpSp>
        <p:nvGrpSpPr>
          <p:cNvPr id="7" name="object 7"/>
          <p:cNvGrpSpPr/>
          <p:nvPr/>
        </p:nvGrpSpPr>
        <p:grpSpPr>
          <a:xfrm>
            <a:off x="0" y="7010"/>
            <a:ext cx="2971800" cy="1288390"/>
            <a:chOff x="0" y="7010"/>
            <a:chExt cx="1701164" cy="789940"/>
          </a:xfrm>
        </p:grpSpPr>
        <p:sp>
          <p:nvSpPr>
            <p:cNvPr id="8" name="object 8"/>
            <p:cNvSpPr/>
            <p:nvPr/>
          </p:nvSpPr>
          <p:spPr>
            <a:xfrm>
              <a:off x="0" y="7010"/>
              <a:ext cx="1701164" cy="789940"/>
            </a:xfrm>
            <a:custGeom>
              <a:avLst/>
              <a:gdLst/>
              <a:ahLst/>
              <a:cxnLst/>
              <a:rect l="l" t="t" r="r" b="b"/>
              <a:pathLst>
                <a:path w="1701164" h="789940">
                  <a:moveTo>
                    <a:pt x="1701038" y="0"/>
                  </a:moveTo>
                  <a:lnTo>
                    <a:pt x="0" y="0"/>
                  </a:lnTo>
                  <a:lnTo>
                    <a:pt x="0" y="789406"/>
                  </a:lnTo>
                  <a:lnTo>
                    <a:pt x="1701038" y="789406"/>
                  </a:lnTo>
                  <a:lnTo>
                    <a:pt x="1701038" y="0"/>
                  </a:lnTo>
                  <a:close/>
                </a:path>
              </a:pathLst>
            </a:custGeom>
            <a:solidFill>
              <a:srgbClr val="FFFFFF"/>
            </a:solidFill>
          </p:spPr>
          <p:txBody>
            <a:bodyPr wrap="square" lIns="0" tIns="0" rIns="0" bIns="0" rtlCol="0"/>
            <a:lstStyle/>
            <a:p>
              <a:endParaRPr dirty="0"/>
            </a:p>
          </p:txBody>
        </p:sp>
        <p:pic>
          <p:nvPicPr>
            <p:cNvPr id="9" name="object 9"/>
            <p:cNvPicPr/>
            <p:nvPr/>
          </p:nvPicPr>
          <p:blipFill>
            <a:blip r:embed="rId3" cstate="print"/>
            <a:stretch>
              <a:fillRect/>
            </a:stretch>
          </p:blipFill>
          <p:spPr>
            <a:xfrm>
              <a:off x="228866" y="275297"/>
              <a:ext cx="1247749" cy="268262"/>
            </a:xfrm>
            <a:prstGeom prst="rect">
              <a:avLst/>
            </a:prstGeom>
          </p:spPr>
        </p:pic>
      </p:grpSp>
      <p:sp>
        <p:nvSpPr>
          <p:cNvPr id="10" name="object 10"/>
          <p:cNvSpPr txBox="1">
            <a:spLocks noGrp="1"/>
          </p:cNvSpPr>
          <p:nvPr>
            <p:ph type="sldNum" sz="quarter" idx="7"/>
          </p:nvPr>
        </p:nvSpPr>
        <p:spPr>
          <a:xfrm>
            <a:off x="10954512" y="6432776"/>
            <a:ext cx="359790" cy="184666"/>
          </a:xfrm>
          <a:prstGeom prst="rect">
            <a:avLst/>
          </a:prstGeom>
        </p:spPr>
        <p:txBody>
          <a:bodyPr vert="horz" wrap="square" lIns="0" tIns="0" rIns="0" bIns="0" rtlCol="0">
            <a:spAutoFit/>
          </a:bodyPr>
          <a:lstStyle>
            <a:defPPr>
              <a:defRPr kern="0"/>
            </a:defPPr>
            <a:lvl1pPr>
              <a:defRPr sz="1200" b="0" i="0">
                <a:solidFill>
                  <a:srgbClr val="767676"/>
                </a:solidFill>
                <a:latin typeface="Calibri"/>
                <a:cs typeface="Calibri"/>
              </a:defRPr>
            </a:lvl1pPr>
          </a:lstStyle>
          <a:p>
            <a:pPr marL="118745">
              <a:lnSpc>
                <a:spcPct val="100000"/>
              </a:lnSpc>
              <a:spcBef>
                <a:spcPts val="30"/>
              </a:spcBef>
            </a:pPr>
            <a:fld id="{81D60167-4931-47E6-BA6A-407CBD079E47}" type="slidenum">
              <a:rPr lang="en-US" b="1" spc="-50" smtClean="0">
                <a:solidFill>
                  <a:schemeClr val="tx1"/>
                </a:solidFill>
              </a:rPr>
              <a:pPr marL="118745">
                <a:lnSpc>
                  <a:spcPct val="100000"/>
                </a:lnSpc>
                <a:spcBef>
                  <a:spcPts val="30"/>
                </a:spcBef>
              </a:pPr>
              <a:t>15</a:t>
            </a:fld>
            <a:endParaRPr b="1" spc="-25" dirty="0">
              <a:solidFill>
                <a:schemeClr val="tx1"/>
              </a:solidFill>
            </a:endParaRPr>
          </a:p>
        </p:txBody>
      </p:sp>
      <p:sp>
        <p:nvSpPr>
          <p:cNvPr id="11" name="Title 11">
            <a:extLst>
              <a:ext uri="{FF2B5EF4-FFF2-40B4-BE49-F238E27FC236}">
                <a16:creationId xmlns:a16="http://schemas.microsoft.com/office/drawing/2014/main" id="{C780B9A9-C4E3-A258-9CDD-494A0B3CAC5E}"/>
              </a:ext>
            </a:extLst>
          </p:cNvPr>
          <p:cNvSpPr txBox="1">
            <a:spLocks/>
          </p:cNvSpPr>
          <p:nvPr/>
        </p:nvSpPr>
        <p:spPr>
          <a:xfrm>
            <a:off x="5968234" y="188438"/>
            <a:ext cx="5845521" cy="386460"/>
          </a:xfrm>
          <a:prstGeom prst="rect">
            <a:avLst/>
          </a:prstGeom>
          <a:solidFill>
            <a:schemeClr val="accent6">
              <a:lumMod val="75000"/>
            </a:schemeClr>
          </a:solidFill>
        </p:spPr>
        <p:txBody>
          <a:bodyPr wrap="square" lIns="0" tIns="0" rIns="0" bIns="0">
            <a:noAutofit/>
          </a:bodyPr>
          <a:lstStyle>
            <a:lvl1pPr>
              <a:defRPr sz="1800" b="1" i="0">
                <a:solidFill>
                  <a:srgbClr val="165251"/>
                </a:solidFill>
                <a:latin typeface="Calibri"/>
                <a:ea typeface="+mj-ea"/>
                <a:cs typeface="Calibri"/>
              </a:defRPr>
            </a:lvl1pPr>
          </a:lstStyle>
          <a:p>
            <a:r>
              <a:rPr lang="en-US" dirty="0">
                <a:solidFill>
                  <a:schemeClr val="bg1"/>
                </a:solidFill>
              </a:rPr>
              <a:t>Your LGMB Team!</a:t>
            </a:r>
            <a:br>
              <a:rPr lang="en-US" sz="2400" dirty="0">
                <a:solidFill>
                  <a:schemeClr val="bg1"/>
                </a:solidFill>
              </a:rPr>
            </a:br>
            <a:endParaRPr lang="en-US" sz="2400" dirty="0">
              <a:solidFill>
                <a:schemeClr val="bg1"/>
              </a:solidFill>
            </a:endParaRPr>
          </a:p>
        </p:txBody>
      </p:sp>
      <p:graphicFrame>
        <p:nvGraphicFramePr>
          <p:cNvPr id="12" name="Table 11">
            <a:extLst>
              <a:ext uri="{FF2B5EF4-FFF2-40B4-BE49-F238E27FC236}">
                <a16:creationId xmlns:a16="http://schemas.microsoft.com/office/drawing/2014/main" id="{4BC0CBC1-E1EA-9709-2F63-4DC83DAEC04A}"/>
              </a:ext>
            </a:extLst>
          </p:cNvPr>
          <p:cNvGraphicFramePr>
            <a:graphicFrameLocks noGrp="1"/>
          </p:cNvGraphicFramePr>
          <p:nvPr>
            <p:extLst>
              <p:ext uri="{D42A27DB-BD31-4B8C-83A1-F6EECF244321}">
                <p14:modId xmlns:p14="http://schemas.microsoft.com/office/powerpoint/2010/main" val="1069278631"/>
              </p:ext>
            </p:extLst>
          </p:nvPr>
        </p:nvGraphicFramePr>
        <p:xfrm>
          <a:off x="5968234" y="605382"/>
          <a:ext cx="5836896" cy="5817930"/>
        </p:xfrm>
        <a:graphic>
          <a:graphicData uri="http://schemas.openxmlformats.org/drawingml/2006/table">
            <a:tbl>
              <a:tblPr/>
              <a:tblGrid>
                <a:gridCol w="1606981">
                  <a:extLst>
                    <a:ext uri="{9D8B030D-6E8A-4147-A177-3AD203B41FA5}">
                      <a16:colId xmlns:a16="http://schemas.microsoft.com/office/drawing/2014/main" val="1336053545"/>
                    </a:ext>
                  </a:extLst>
                </a:gridCol>
                <a:gridCol w="2807314">
                  <a:extLst>
                    <a:ext uri="{9D8B030D-6E8A-4147-A177-3AD203B41FA5}">
                      <a16:colId xmlns:a16="http://schemas.microsoft.com/office/drawing/2014/main" val="720293587"/>
                    </a:ext>
                  </a:extLst>
                </a:gridCol>
                <a:gridCol w="1422601">
                  <a:extLst>
                    <a:ext uri="{9D8B030D-6E8A-4147-A177-3AD203B41FA5}">
                      <a16:colId xmlns:a16="http://schemas.microsoft.com/office/drawing/2014/main" val="1435601716"/>
                    </a:ext>
                  </a:extLst>
                </a:gridCol>
              </a:tblGrid>
              <a:tr h="630810">
                <a:tc>
                  <a:txBody>
                    <a:bodyPr/>
                    <a:lstStyle/>
                    <a:p>
                      <a:pPr fontAlgn="t">
                        <a:buNone/>
                      </a:pPr>
                      <a:r>
                        <a:rPr lang="en-US" sz="1400" b="1" u="sng" dirty="0">
                          <a:solidFill>
                            <a:schemeClr val="accent6">
                              <a:lumMod val="75000"/>
                            </a:schemeClr>
                          </a:solidFill>
                          <a:effectLst/>
                          <a:hlinkClick r:id="rId5">
                            <a:extLst>
                              <a:ext uri="{A12FA001-AC4F-418D-AE19-62706E023703}">
                                <ahyp:hlinkClr xmlns:ahyp="http://schemas.microsoft.com/office/drawing/2018/hyperlinkcolor" val="tx"/>
                              </a:ext>
                            </a:extLst>
                          </a:hlinkClick>
                        </a:rPr>
                        <a:t>Dawn Webster</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Senior Legislative 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505-487-6420</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extLst>
                  <a:ext uri="{0D108BD9-81ED-4DB2-BD59-A6C34878D82A}">
                    <a16:rowId xmlns:a16="http://schemas.microsoft.com/office/drawing/2014/main" val="3679891382"/>
                  </a:ext>
                </a:extLst>
              </a:tr>
              <a:tr h="540656">
                <a:tc>
                  <a:txBody>
                    <a:bodyPr/>
                    <a:lstStyle/>
                    <a:p>
                      <a:pPr fontAlgn="t">
                        <a:buNone/>
                      </a:pPr>
                      <a:r>
                        <a:rPr lang="en-US" sz="1400" b="1" u="sng" dirty="0">
                          <a:solidFill>
                            <a:schemeClr val="accent6">
                              <a:lumMod val="75000"/>
                            </a:schemeClr>
                          </a:solidFill>
                          <a:effectLst/>
                          <a:hlinkClick r:id="rId6">
                            <a:extLst>
                              <a:ext uri="{A12FA001-AC4F-418D-AE19-62706E023703}">
                                <ahyp:hlinkClr xmlns:ahyp="http://schemas.microsoft.com/office/drawing/2018/hyperlinkcolor" val="tx"/>
                              </a:ext>
                            </a:extLst>
                          </a:hlinkClick>
                        </a:rPr>
                        <a:t>Daniel Catanach</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505-231-6090</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952363589"/>
                  </a:ext>
                </a:extLst>
              </a:tr>
              <a:tr h="540656">
                <a:tc>
                  <a:txBody>
                    <a:bodyPr/>
                    <a:lstStyle/>
                    <a:p>
                      <a:pPr fontAlgn="t">
                        <a:buNone/>
                      </a:pPr>
                      <a:r>
                        <a:rPr lang="en-US" sz="1400" b="1" u="sng" dirty="0">
                          <a:solidFill>
                            <a:schemeClr val="accent6">
                              <a:lumMod val="75000"/>
                            </a:schemeClr>
                          </a:solidFill>
                          <a:effectLst/>
                          <a:hlinkClick r:id="rId7">
                            <a:extLst>
                              <a:ext uri="{A12FA001-AC4F-418D-AE19-62706E023703}">
                                <ahyp:hlinkClr xmlns:ahyp="http://schemas.microsoft.com/office/drawing/2018/hyperlinkcolor" val="tx"/>
                              </a:ext>
                            </a:extLst>
                          </a:hlinkClick>
                        </a:rPr>
                        <a:t>Geovanna Losito</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505-257-8098</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extLst>
                  <a:ext uri="{0D108BD9-81ED-4DB2-BD59-A6C34878D82A}">
                    <a16:rowId xmlns:a16="http://schemas.microsoft.com/office/drawing/2014/main" val="1720651681"/>
                  </a:ext>
                </a:extLst>
              </a:tr>
              <a:tr h="540656">
                <a:tc>
                  <a:txBody>
                    <a:bodyPr/>
                    <a:lstStyle/>
                    <a:p>
                      <a:pPr fontAlgn="t">
                        <a:buNone/>
                      </a:pPr>
                      <a:r>
                        <a:rPr lang="en-US" sz="1400" b="1" u="sng" dirty="0">
                          <a:solidFill>
                            <a:schemeClr val="accent6">
                              <a:lumMod val="75000"/>
                            </a:schemeClr>
                          </a:solidFill>
                          <a:effectLst/>
                          <a:hlinkClick r:id="rId8">
                            <a:extLst>
                              <a:ext uri="{A12FA001-AC4F-418D-AE19-62706E023703}">
                                <ahyp:hlinkClr xmlns:ahyp="http://schemas.microsoft.com/office/drawing/2018/hyperlinkcolor" val="tx"/>
                              </a:ext>
                            </a:extLst>
                          </a:hlinkClick>
                        </a:rPr>
                        <a:t>Lori Vasquez</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505-469-6175</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714552818"/>
                  </a:ext>
                </a:extLst>
              </a:tr>
              <a:tr h="540656">
                <a:tc>
                  <a:txBody>
                    <a:bodyPr/>
                    <a:lstStyle/>
                    <a:p>
                      <a:pPr fontAlgn="t">
                        <a:buNone/>
                      </a:pPr>
                      <a:r>
                        <a:rPr lang="en-US" sz="1400" b="1" u="sng" dirty="0">
                          <a:solidFill>
                            <a:schemeClr val="accent6">
                              <a:lumMod val="75000"/>
                            </a:schemeClr>
                          </a:solidFill>
                          <a:effectLst/>
                          <a:hlinkClick r:id="rId9">
                            <a:extLst>
                              <a:ext uri="{A12FA001-AC4F-418D-AE19-62706E023703}">
                                <ahyp:hlinkClr xmlns:ahyp="http://schemas.microsoft.com/office/drawing/2018/hyperlinkcolor" val="tx"/>
                              </a:ext>
                            </a:extLst>
                          </a:hlinkClick>
                        </a:rPr>
                        <a:t>Lynda Martinez</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505-699-3971</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extLst>
                  <a:ext uri="{0D108BD9-81ED-4DB2-BD59-A6C34878D82A}">
                    <a16:rowId xmlns:a16="http://schemas.microsoft.com/office/drawing/2014/main" val="993631730"/>
                  </a:ext>
                </a:extLst>
              </a:tr>
              <a:tr h="540656">
                <a:tc>
                  <a:txBody>
                    <a:bodyPr/>
                    <a:lstStyle/>
                    <a:p>
                      <a:pPr fontAlgn="t">
                        <a:buNone/>
                      </a:pPr>
                      <a:r>
                        <a:rPr lang="en-US" sz="1400" b="1" u="sng" dirty="0">
                          <a:solidFill>
                            <a:schemeClr val="accent6">
                              <a:lumMod val="75000"/>
                            </a:schemeClr>
                          </a:solidFill>
                          <a:effectLst/>
                          <a:hlinkClick r:id="rId10">
                            <a:extLst>
                              <a:ext uri="{A12FA001-AC4F-418D-AE19-62706E023703}">
                                <ahyp:hlinkClr xmlns:ahyp="http://schemas.microsoft.com/office/drawing/2018/hyperlinkcolor" val="tx"/>
                              </a:ext>
                            </a:extLst>
                          </a:hlinkClick>
                        </a:rPr>
                        <a:t>Melody Zamora</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505-670-4395</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31768480"/>
                  </a:ext>
                </a:extLst>
              </a:tr>
              <a:tr h="540656">
                <a:tc>
                  <a:txBody>
                    <a:bodyPr/>
                    <a:lstStyle/>
                    <a:p>
                      <a:pPr fontAlgn="t">
                        <a:buNone/>
                      </a:pPr>
                      <a:r>
                        <a:rPr lang="en-US" sz="1400" b="1" u="sng" dirty="0">
                          <a:solidFill>
                            <a:schemeClr val="accent6">
                              <a:lumMod val="75000"/>
                            </a:schemeClr>
                          </a:solidFill>
                          <a:effectLst/>
                          <a:hlinkClick r:id="rId11">
                            <a:extLst>
                              <a:ext uri="{A12FA001-AC4F-418D-AE19-62706E023703}">
                                <ahyp:hlinkClr xmlns:ahyp="http://schemas.microsoft.com/office/drawing/2018/hyperlinkcolor" val="tx"/>
                              </a:ext>
                            </a:extLst>
                          </a:hlinkClick>
                        </a:rPr>
                        <a:t>Melanie Viarrial</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tc>
                  <a:txBody>
                    <a:bodyPr/>
                    <a:lstStyle/>
                    <a:p>
                      <a:pPr fontAlgn="t">
                        <a:buNone/>
                      </a:pPr>
                      <a:r>
                        <a:rPr lang="en-US" sz="1400" b="1" dirty="0">
                          <a:solidFill>
                            <a:schemeClr val="tx1"/>
                          </a:solidFill>
                          <a:effectLst/>
                        </a:rPr>
                        <a:t>505-690-1561</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8"/>
                    </a:solidFill>
                  </a:tcPr>
                </a:tc>
                <a:extLst>
                  <a:ext uri="{0D108BD9-81ED-4DB2-BD59-A6C34878D82A}">
                    <a16:rowId xmlns:a16="http://schemas.microsoft.com/office/drawing/2014/main" val="1065245683"/>
                  </a:ext>
                </a:extLst>
              </a:tr>
              <a:tr h="540656">
                <a:tc>
                  <a:txBody>
                    <a:bodyPr/>
                    <a:lstStyle/>
                    <a:p>
                      <a:pPr fontAlgn="t">
                        <a:buNone/>
                      </a:pPr>
                      <a:r>
                        <a:rPr lang="en-US" sz="1400" b="1" u="sng" dirty="0">
                          <a:solidFill>
                            <a:schemeClr val="accent6">
                              <a:lumMod val="75000"/>
                            </a:schemeClr>
                          </a:solidFill>
                          <a:effectLst/>
                          <a:hlinkClick r:id="rId12">
                            <a:extLst>
                              <a:ext uri="{A12FA001-AC4F-418D-AE19-62706E023703}">
                                <ahyp:hlinkClr xmlns:ahyp="http://schemas.microsoft.com/office/drawing/2018/hyperlinkcolor" val="tx"/>
                              </a:ext>
                            </a:extLst>
                          </a:hlinkClick>
                        </a:rPr>
                        <a:t>Nick Apodaca</a:t>
                      </a:r>
                      <a:endParaRPr lang="en-US" sz="1400" b="1" dirty="0">
                        <a:solidFill>
                          <a:schemeClr val="accent6">
                            <a:lumMod val="75000"/>
                          </a:schemeClr>
                        </a:solidFill>
                        <a:effectLst/>
                      </a:endParaRP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505-795-2002</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173430037"/>
                  </a:ext>
                </a:extLst>
              </a:tr>
              <a:tr h="540656">
                <a:tc>
                  <a:txBody>
                    <a:bodyPr/>
                    <a:lstStyle/>
                    <a:p>
                      <a:pPr fontAlgn="t">
                        <a:buNone/>
                      </a:pPr>
                      <a:r>
                        <a:rPr lang="en-US" sz="1400" b="1" u="sng" dirty="0">
                          <a:solidFill>
                            <a:schemeClr val="accent6">
                              <a:lumMod val="75000"/>
                            </a:schemeClr>
                          </a:solidFill>
                          <a:effectLst/>
                        </a:rPr>
                        <a:t>Tony Duran</a:t>
                      </a: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505-618-0734</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797243818"/>
                  </a:ext>
                </a:extLst>
              </a:tr>
              <a:tr h="540656">
                <a:tc>
                  <a:txBody>
                    <a:bodyPr/>
                    <a:lstStyle/>
                    <a:p>
                      <a:pPr fontAlgn="t">
                        <a:buNone/>
                      </a:pPr>
                      <a:r>
                        <a:rPr lang="en-US" sz="1400" b="1" u="sng" dirty="0">
                          <a:solidFill>
                            <a:schemeClr val="accent6">
                              <a:lumMod val="75000"/>
                            </a:schemeClr>
                          </a:solidFill>
                          <a:effectLst/>
                        </a:rPr>
                        <a:t>Frances Johnson- Sandoval</a:t>
                      </a:r>
                    </a:p>
                  </a:txBody>
                  <a:tcPr marL="149888" marR="149888" marT="74944" marB="74944">
                    <a:lnL w="12700" cap="flat" cmpd="sng" algn="ctr">
                      <a:solidFill>
                        <a:schemeClr val="tx1"/>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base">
                        <a:buNone/>
                      </a:pPr>
                      <a:r>
                        <a:rPr lang="en-US" sz="1400" b="1" dirty="0">
                          <a:solidFill>
                            <a:schemeClr val="tx1"/>
                          </a:solidFill>
                          <a:effectLst/>
                        </a:rPr>
                        <a:t>Grant Manager</a:t>
                      </a:r>
                    </a:p>
                  </a:txBody>
                  <a:tcPr marL="149888" marR="149888" marT="74944" marB="7494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buNone/>
                      </a:pPr>
                      <a:r>
                        <a:rPr lang="en-US" sz="1400" b="1" dirty="0">
                          <a:solidFill>
                            <a:schemeClr val="tx1"/>
                          </a:solidFill>
                          <a:effectLst/>
                        </a:rPr>
                        <a:t>505-618-0640</a:t>
                      </a:r>
                    </a:p>
                  </a:txBody>
                  <a:tcPr marL="149888" marR="149888" marT="74944" marB="74944">
                    <a:lnL w="9525" cap="flat" cmpd="sng" algn="ctr">
                      <a:solidFill>
                        <a:srgbClr val="EEEEEE"/>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EEEE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9753601"/>
                  </a:ext>
                </a:extLst>
              </a:tr>
            </a:tbl>
          </a:graphicData>
        </a:graphic>
      </p:graphicFrame>
      <p:sp>
        <p:nvSpPr>
          <p:cNvPr id="13" name="Title 11">
            <a:extLst>
              <a:ext uri="{FF2B5EF4-FFF2-40B4-BE49-F238E27FC236}">
                <a16:creationId xmlns:a16="http://schemas.microsoft.com/office/drawing/2014/main" id="{3A240AB8-43C2-6E32-3CAD-53E2E01A6C71}"/>
              </a:ext>
            </a:extLst>
          </p:cNvPr>
          <p:cNvSpPr txBox="1">
            <a:spLocks/>
          </p:cNvSpPr>
          <p:nvPr/>
        </p:nvSpPr>
        <p:spPr>
          <a:xfrm>
            <a:off x="488831" y="3017387"/>
            <a:ext cx="4965937" cy="320040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100000"/>
              </a:lnSpc>
              <a:spcBef>
                <a:spcPct val="0"/>
              </a:spcBef>
              <a:buNone/>
              <a:defRPr sz="3600" kern="1200">
                <a:solidFill>
                  <a:schemeClr val="tx1">
                    <a:lumMod val="85000"/>
                    <a:lumOff val="15000"/>
                  </a:schemeClr>
                </a:solidFill>
                <a:latin typeface="+mj-lt"/>
                <a:ea typeface="+mj-ea"/>
                <a:cs typeface="+mj-cs"/>
              </a:defRPr>
            </a:lvl1pPr>
          </a:lstStyle>
          <a:p>
            <a:br>
              <a:rPr lang="en-US" sz="2000" b="1" dirty="0">
                <a:solidFill>
                  <a:schemeClr val="bg1"/>
                </a:solidFill>
              </a:rPr>
            </a:br>
            <a:endParaRPr lang="en-US" sz="2000" dirty="0">
              <a:solidFill>
                <a:srgbClr val="FFFFFF"/>
              </a:solidFill>
            </a:endParaRPr>
          </a:p>
          <a:p>
            <a:r>
              <a:rPr lang="en-US" sz="2000" dirty="0">
                <a:solidFill>
                  <a:srgbClr val="FFFFFF"/>
                </a:solidFill>
              </a:rPr>
              <a:t>Cecilia Mavrommatis, Division Director</a:t>
            </a:r>
          </a:p>
          <a:p>
            <a:r>
              <a:rPr lang="en-US" sz="1600" dirty="0">
                <a:solidFill>
                  <a:srgbClr val="FFFFFF"/>
                </a:solidFill>
              </a:rPr>
              <a:t>505-690-5470; </a:t>
            </a:r>
            <a:r>
              <a:rPr lang="en-US" sz="1600" dirty="0">
                <a:solidFill>
                  <a:srgbClr val="FFFFFF"/>
                </a:solidFill>
                <a:hlinkClick r:id="rId13">
                  <a:extLst>
                    <a:ext uri="{A12FA001-AC4F-418D-AE19-62706E023703}">
                      <ahyp:hlinkClr xmlns:ahyp="http://schemas.microsoft.com/office/drawing/2018/hyperlinkcolor" val="tx"/>
                    </a:ext>
                  </a:extLst>
                </a:hlinkClick>
              </a:rPr>
              <a:t>Cecilia.Mavrommatis@dfa.nm.gov</a:t>
            </a:r>
            <a:r>
              <a:rPr lang="en-US" sz="1600" dirty="0">
                <a:solidFill>
                  <a:srgbClr val="FFFFFF"/>
                </a:solidFill>
              </a:rPr>
              <a:t> </a:t>
            </a:r>
          </a:p>
          <a:p>
            <a:endParaRPr lang="en-US" sz="2000" dirty="0">
              <a:solidFill>
                <a:srgbClr val="FFFFFF"/>
              </a:solidFill>
            </a:endParaRPr>
          </a:p>
          <a:p>
            <a:r>
              <a:rPr lang="en-US" sz="2000" dirty="0">
                <a:solidFill>
                  <a:srgbClr val="FFFFFF"/>
                </a:solidFill>
              </a:rPr>
              <a:t>Jeannette Gallegos, Deputy Director</a:t>
            </a:r>
          </a:p>
          <a:p>
            <a:r>
              <a:rPr lang="en-US" sz="1600" dirty="0">
                <a:solidFill>
                  <a:srgbClr val="FFFFFF"/>
                </a:solidFill>
              </a:rPr>
              <a:t>505-660-8744; </a:t>
            </a:r>
            <a:r>
              <a:rPr lang="en-US" sz="1600" dirty="0">
                <a:solidFill>
                  <a:srgbClr val="FFFFFF"/>
                </a:solidFill>
                <a:hlinkClick r:id="rId14">
                  <a:extLst>
                    <a:ext uri="{A12FA001-AC4F-418D-AE19-62706E023703}">
                      <ahyp:hlinkClr xmlns:ahyp="http://schemas.microsoft.com/office/drawing/2018/hyperlinkcolor" val="tx"/>
                    </a:ext>
                  </a:extLst>
                </a:hlinkClick>
              </a:rPr>
              <a:t>Jeannette.Gallegos@dfa.nm.gov</a:t>
            </a:r>
            <a:endParaRPr lang="en-US" sz="1600" dirty="0">
              <a:solidFill>
                <a:srgbClr val="FFFFFF"/>
              </a:solidFill>
            </a:endParaRPr>
          </a:p>
          <a:p>
            <a:endParaRPr lang="en-US" sz="1600" dirty="0">
              <a:solidFill>
                <a:srgbClr val="FFFFFF"/>
              </a:solidFill>
            </a:endParaRPr>
          </a:p>
          <a:p>
            <a:r>
              <a:rPr lang="en-US" sz="1600" dirty="0">
                <a:solidFill>
                  <a:srgbClr val="FFFFFF"/>
                </a:solidFill>
              </a:rPr>
              <a:t>Carmen Morin, Bureau Chief</a:t>
            </a:r>
            <a:br>
              <a:rPr lang="en-US" sz="1600" dirty="0">
                <a:solidFill>
                  <a:srgbClr val="FFFFFF"/>
                </a:solidFill>
              </a:rPr>
            </a:br>
            <a:r>
              <a:rPr lang="en-US" sz="1600" dirty="0">
                <a:solidFill>
                  <a:srgbClr val="FFFFFF"/>
                </a:solidFill>
              </a:rPr>
              <a:t>LGD Legislative Grant Management Bureau (LGMB)</a:t>
            </a:r>
            <a:br>
              <a:rPr lang="en-US" sz="1600" dirty="0">
                <a:solidFill>
                  <a:srgbClr val="FFFFFF"/>
                </a:solidFill>
              </a:rPr>
            </a:br>
            <a:r>
              <a:rPr lang="en-US" sz="1600" dirty="0">
                <a:solidFill>
                  <a:srgbClr val="FFFFFF"/>
                </a:solidFill>
              </a:rPr>
              <a:t>505-470-8979; </a:t>
            </a:r>
            <a:r>
              <a:rPr lang="en-US" sz="1600" dirty="0">
                <a:solidFill>
                  <a:srgbClr val="FFFFFF"/>
                </a:solidFill>
                <a:hlinkClick r:id="rId15">
                  <a:extLst>
                    <a:ext uri="{A12FA001-AC4F-418D-AE19-62706E023703}">
                      <ahyp:hlinkClr xmlns:ahyp="http://schemas.microsoft.com/office/drawing/2018/hyperlinkcolor" val="tx"/>
                    </a:ext>
                  </a:extLst>
                </a:hlinkClick>
              </a:rPr>
              <a:t>CarmenB.Morin@dfa.nm.gov</a:t>
            </a:r>
            <a:r>
              <a:rPr lang="en-US" sz="1600" dirty="0">
                <a:solidFill>
                  <a:srgbClr val="FFFFFF"/>
                </a:solidFill>
              </a:rPr>
              <a:t> </a:t>
            </a:r>
          </a:p>
          <a:p>
            <a:br>
              <a:rPr lang="en-US" sz="2000" b="1" dirty="0">
                <a:solidFill>
                  <a:schemeClr val="bg1"/>
                </a:solidFill>
              </a:rPr>
            </a:br>
            <a:endParaRPr lang="en-US" sz="2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B0B90-CD79-5A28-F1B0-2658C6FC0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9557D-041F-2BF6-93E7-708101FB3FA7}"/>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865B52A3-20E8-5759-C710-6BBB2CBA1A6A}"/>
              </a:ext>
            </a:extLst>
          </p:cNvPr>
          <p:cNvSpPr txBox="1"/>
          <p:nvPr/>
        </p:nvSpPr>
        <p:spPr>
          <a:xfrm>
            <a:off x="2550078" y="609448"/>
            <a:ext cx="9259827" cy="584775"/>
          </a:xfrm>
          <a:prstGeom prst="rect">
            <a:avLst/>
          </a:prstGeom>
          <a:noFill/>
        </p:spPr>
        <p:txBody>
          <a:bodyPr wrap="square" rtlCol="0">
            <a:spAutoFit/>
          </a:bodyPr>
          <a:lstStyle/>
          <a:p>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Agency Operating Budget Deadlines</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D08CF085-5C8F-541C-5C16-810C3E1A590B}"/>
              </a:ext>
            </a:extLst>
          </p:cNvPr>
          <p:cNvSpPr txBox="1"/>
          <p:nvPr/>
        </p:nvSpPr>
        <p:spPr>
          <a:xfrm>
            <a:off x="384428" y="1291554"/>
            <a:ext cx="11626645" cy="4664610"/>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en-US" sz="2000" dirty="0"/>
              <a:t>Deadlines Summer: Agencies prepare budget requests; Executive agencies consult with Governor’s Office and DFA on priorities</a:t>
            </a:r>
          </a:p>
          <a:p>
            <a:pPr marL="457200" indent="-457200">
              <a:lnSpc>
                <a:spcPct val="150000"/>
              </a:lnSpc>
              <a:buFont typeface="Arial" panose="020B0604020202020204" pitchFamily="34" charset="0"/>
              <a:buChar char="•"/>
            </a:pPr>
            <a:r>
              <a:rPr lang="en-US" sz="2000" dirty="0"/>
              <a:t>Sept 1: Agency operating budget request due, including special (nonrecurring) appropriations)</a:t>
            </a:r>
          </a:p>
          <a:p>
            <a:pPr marL="457200" indent="-457200">
              <a:lnSpc>
                <a:spcPct val="150000"/>
              </a:lnSpc>
              <a:buFont typeface="Arial" panose="020B0604020202020204" pitchFamily="34" charset="0"/>
              <a:buChar char="•"/>
            </a:pPr>
            <a:r>
              <a:rPr lang="en-US" sz="2000" dirty="0"/>
              <a:t>First week of January: LFC and executive budget recommendations released for upcoming legislative session.  Agencies participate in budget hearings.</a:t>
            </a:r>
          </a:p>
          <a:p>
            <a:pPr marL="457200" indent="-457200">
              <a:lnSpc>
                <a:spcPct val="150000"/>
              </a:lnSpc>
              <a:buFont typeface="Arial" panose="020B0604020202020204" pitchFamily="34" charset="0"/>
              <a:buChar char="•"/>
            </a:pPr>
            <a:r>
              <a:rPr lang="en-US" sz="2000" dirty="0"/>
              <a:t>May 1: Agency operating budget submissions due for fiscal year beginning July 1</a:t>
            </a:r>
          </a:p>
          <a:p>
            <a:pPr marL="457200" indent="-457200">
              <a:lnSpc>
                <a:spcPct val="150000"/>
              </a:lnSpc>
              <a:buFont typeface="Arial" panose="020B0604020202020204" pitchFamily="34" charset="0"/>
              <a:buChar char="•"/>
            </a:pPr>
            <a:r>
              <a:rPr lang="en-US" sz="2000" dirty="0"/>
              <a:t>Budgeting nonrecurring appropriations: Depends on when appropriation is valid according to language in HB2.  Some can be budgeted as soon as HB2 as signed, others not until the start of the next FY.  Agencies are strongly encouraged to budget them as soon as possible to give the most time to spend them, which again may depend on HB2 language.</a:t>
            </a:r>
          </a:p>
        </p:txBody>
      </p:sp>
      <p:sp>
        <p:nvSpPr>
          <p:cNvPr id="4" name="Slide Number Placeholder 3">
            <a:extLst>
              <a:ext uri="{FF2B5EF4-FFF2-40B4-BE49-F238E27FC236}">
                <a16:creationId xmlns:a16="http://schemas.microsoft.com/office/drawing/2014/main" id="{12512275-E5ED-01DF-2E82-38DAFF19EDC0}"/>
              </a:ext>
            </a:extLst>
          </p:cNvPr>
          <p:cNvSpPr>
            <a:spLocks noGrp="1"/>
          </p:cNvSpPr>
          <p:nvPr>
            <p:ph type="sldNum" sz="quarter" idx="12"/>
          </p:nvPr>
        </p:nvSpPr>
        <p:spPr/>
        <p:txBody>
          <a:bodyPr/>
          <a:lstStyle/>
          <a:p>
            <a:fld id="{20BC3326-CFC9-C543-BEA8-0D432DAE7D06}"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285146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203F-FFC6-6DAE-3C49-5D8A5DAC1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719F2-4636-6168-3765-FD05E250943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BF9180A6-2143-BCA2-6D6D-94D99E25634E}"/>
              </a:ext>
            </a:extLst>
          </p:cNvPr>
          <p:cNvSpPr txBox="1"/>
          <p:nvPr/>
        </p:nvSpPr>
        <p:spPr>
          <a:xfrm>
            <a:off x="2522646" y="934206"/>
            <a:ext cx="9259827" cy="584775"/>
          </a:xfrm>
          <a:prstGeom prst="rect">
            <a:avLst/>
          </a:prstGeom>
          <a:noFill/>
        </p:spPr>
        <p:txBody>
          <a:bodyPr wrap="square" rtlCol="0">
            <a:spAutoFit/>
          </a:bodyPr>
          <a:lstStyle/>
          <a:p>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DFA Tribal Liaison – Nicole Macias	</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1AB729B3-083E-6E5D-AA58-F2B7B4F222C7}"/>
              </a:ext>
            </a:extLst>
          </p:cNvPr>
          <p:cNvSpPr txBox="1"/>
          <p:nvPr/>
        </p:nvSpPr>
        <p:spPr>
          <a:xfrm>
            <a:off x="375284" y="1785330"/>
            <a:ext cx="11626645" cy="4202945"/>
          </a:xfrm>
          <a:prstGeom prst="rect">
            <a:avLst/>
          </a:prstGeom>
          <a:noFill/>
        </p:spPr>
        <p:txBody>
          <a:bodyPr wrap="square" lIns="91440" tIns="45720" rIns="91440" bIns="45720" rtlCol="0" anchor="t">
            <a:spAutoFit/>
          </a:bodyPr>
          <a:lstStyle/>
          <a:p>
            <a:pPr marL="457200" indent="-457200">
              <a:lnSpc>
                <a:spcPct val="150000"/>
              </a:lnSpc>
              <a:buFont typeface="Arial" panose="020B0604020202020204" pitchFamily="34" charset="0"/>
              <a:buChar char="•"/>
            </a:pPr>
            <a:r>
              <a:rPr lang="en-US" sz="2000" dirty="0"/>
              <a:t>Principal Executive Budget and Policy Analyst in the State Budget Division</a:t>
            </a:r>
          </a:p>
          <a:p>
            <a:pPr marL="457200" indent="-457200">
              <a:lnSpc>
                <a:spcPct val="150000"/>
              </a:lnSpc>
              <a:buFont typeface="Arial" panose="020B0604020202020204" pitchFamily="34" charset="0"/>
              <a:buChar char="•"/>
            </a:pPr>
            <a:r>
              <a:rPr lang="en-US" sz="2000" dirty="0"/>
              <a:t>Maintain the government-to-government relationships outlined in New Mexico's State-Tribal Collaboration Act</a:t>
            </a:r>
          </a:p>
          <a:p>
            <a:pPr marL="457200" indent="-457200">
              <a:lnSpc>
                <a:spcPct val="150000"/>
              </a:lnSpc>
              <a:buFont typeface="Arial" panose="020B0604020202020204" pitchFamily="34" charset="0"/>
              <a:buChar char="•"/>
            </a:pPr>
            <a:r>
              <a:rPr lang="en-US" sz="2000" dirty="0"/>
              <a:t>Provide support to DFA leadership and Tribal partners when requested as it relates to Capital Outlay, TIF, and other sources of department funding</a:t>
            </a:r>
          </a:p>
          <a:p>
            <a:pPr marL="457200" indent="-457200">
              <a:lnSpc>
                <a:spcPct val="150000"/>
              </a:lnSpc>
              <a:buFont typeface="Arial" panose="020B0604020202020204" pitchFamily="34" charset="0"/>
              <a:buChar char="•"/>
            </a:pPr>
            <a:endParaRPr lang="en-US" sz="2000" dirty="0"/>
          </a:p>
          <a:p>
            <a:pPr>
              <a:lnSpc>
                <a:spcPct val="150000"/>
              </a:lnSpc>
            </a:pPr>
            <a:r>
              <a:rPr lang="en-US" sz="2000" dirty="0"/>
              <a:t>Contact Information:	</a:t>
            </a:r>
          </a:p>
          <a:p>
            <a:pPr>
              <a:lnSpc>
                <a:spcPct val="150000"/>
              </a:lnSpc>
            </a:pPr>
            <a:r>
              <a:rPr lang="en-US" sz="2000" dirty="0"/>
              <a:t>Cell: 505-699-0065</a:t>
            </a:r>
          </a:p>
          <a:p>
            <a:pPr>
              <a:lnSpc>
                <a:spcPct val="150000"/>
              </a:lnSpc>
            </a:pPr>
            <a:r>
              <a:rPr lang="en-US" sz="2000" dirty="0"/>
              <a:t>Email: Nicole.Macias@dfa.nm.gov</a:t>
            </a:r>
          </a:p>
        </p:txBody>
      </p:sp>
      <p:sp>
        <p:nvSpPr>
          <p:cNvPr id="4" name="Slide Number Placeholder 3">
            <a:extLst>
              <a:ext uri="{FF2B5EF4-FFF2-40B4-BE49-F238E27FC236}">
                <a16:creationId xmlns:a16="http://schemas.microsoft.com/office/drawing/2014/main" id="{59F4FCFA-DE1C-E795-FEDB-B9236779BD98}"/>
              </a:ext>
            </a:extLst>
          </p:cNvPr>
          <p:cNvSpPr>
            <a:spLocks noGrp="1"/>
          </p:cNvSpPr>
          <p:nvPr>
            <p:ph type="sldNum" sz="quarter" idx="12"/>
          </p:nvPr>
        </p:nvSpPr>
        <p:spPr/>
        <p:txBody>
          <a:bodyPr/>
          <a:lstStyle/>
          <a:p>
            <a:fld id="{20BC3326-CFC9-C543-BEA8-0D432DAE7D06}" type="slidenum">
              <a:rPr lang="en-US" b="1" smtClean="0">
                <a:solidFill>
                  <a:schemeClr val="tx1"/>
                </a:solidFill>
              </a:rPr>
              <a:t>3</a:t>
            </a:fld>
            <a:endParaRPr lang="en-US" b="1" dirty="0">
              <a:solidFill>
                <a:schemeClr val="tx1"/>
              </a:solidFill>
            </a:endParaRPr>
          </a:p>
        </p:txBody>
      </p:sp>
    </p:spTree>
    <p:extLst>
      <p:ext uri="{BB962C8B-B14F-4D97-AF65-F5344CB8AC3E}">
        <p14:creationId xmlns:p14="http://schemas.microsoft.com/office/powerpoint/2010/main" val="92693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DD2C6-0999-469A-F661-1E7F7D4C7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4A43B-7B50-10EF-FA39-339952384D62}"/>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ED854C85-8977-C7A8-842C-DBBE185FC5A4}"/>
              </a:ext>
            </a:extLst>
          </p:cNvPr>
          <p:cNvSpPr txBox="1"/>
          <p:nvPr/>
        </p:nvSpPr>
        <p:spPr>
          <a:xfrm>
            <a:off x="2604942" y="215908"/>
            <a:ext cx="9259827" cy="584775"/>
          </a:xfrm>
          <a:prstGeom prst="rect">
            <a:avLst/>
          </a:prstGeom>
          <a:noFill/>
        </p:spPr>
        <p:txBody>
          <a:bodyPr wrap="square" rtlCol="0">
            <a:spAutoFit/>
          </a:bodyPr>
          <a:lstStyle/>
          <a:p>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State Agency Capital Outlay Request Deadline</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D20371B1-1E3A-030F-F3F9-8AE0A62CD584}"/>
              </a:ext>
            </a:extLst>
          </p:cNvPr>
          <p:cNvSpPr txBox="1"/>
          <p:nvPr/>
        </p:nvSpPr>
        <p:spPr>
          <a:xfrm>
            <a:off x="238125" y="1226594"/>
            <a:ext cx="11713084" cy="5139869"/>
          </a:xfrm>
          <a:prstGeom prst="rect">
            <a:avLst/>
          </a:prstGeom>
          <a:noFill/>
        </p:spPr>
        <p:txBody>
          <a:bodyPr wrap="square" lIns="91440" tIns="45720" rIns="91440" bIns="45720" rtlCol="0" anchor="t">
            <a:spAutoFit/>
          </a:bodyPr>
          <a:lstStyle/>
          <a:p>
            <a:r>
              <a:rPr lang="en-US" sz="2800" b="1" dirty="0"/>
              <a:t>Deadlines for submitting Capital Outlay Requests</a:t>
            </a:r>
          </a:p>
          <a:p>
            <a:pPr marL="457200" indent="-457200">
              <a:lnSpc>
                <a:spcPct val="150000"/>
              </a:lnSpc>
              <a:buFont typeface="Arial" panose="020B0604020202020204" pitchFamily="34" charset="0"/>
              <a:buChar char="•"/>
            </a:pPr>
            <a:r>
              <a:rPr lang="en-US" sz="2400" dirty="0"/>
              <a:t>Deadline to request capital funding from Legislators is Friday, December 12 at 3pm</a:t>
            </a:r>
          </a:p>
          <a:p>
            <a:pPr marL="457200" indent="-457200">
              <a:lnSpc>
                <a:spcPct val="150000"/>
              </a:lnSpc>
              <a:buFont typeface="Arial" panose="020B0604020202020204" pitchFamily="34" charset="0"/>
              <a:buChar char="•"/>
            </a:pPr>
            <a:r>
              <a:rPr lang="en-US" sz="2400" dirty="0"/>
              <a:t>Deadline to request capital funding from Governor is Monday, December 15 at 5pm</a:t>
            </a:r>
          </a:p>
          <a:p>
            <a:pPr marL="457200" indent="-457200">
              <a:lnSpc>
                <a:spcPct val="150000"/>
              </a:lnSpc>
              <a:buFont typeface="Arial" panose="020B0604020202020204" pitchFamily="34" charset="0"/>
              <a:buChar char="•"/>
            </a:pPr>
            <a:r>
              <a:rPr lang="en-US" sz="2400" dirty="0"/>
              <a:t>Legislator capital projects requests are submitted through the LCS website at </a:t>
            </a:r>
            <a:r>
              <a:rPr lang="en-US" sz="2400" dirty="0">
                <a:hlinkClick r:id="rId2"/>
              </a:rPr>
              <a:t>https://www.nmlegis.gov/Legislation/BillFinder/Capital_Outlay_Request_Forms</a:t>
            </a:r>
            <a:endParaRPr lang="en-US" sz="2400" dirty="0"/>
          </a:p>
          <a:p>
            <a:pPr marL="457200" indent="-457200">
              <a:lnSpc>
                <a:spcPct val="150000"/>
              </a:lnSpc>
              <a:buFont typeface="Arial" panose="020B0604020202020204" pitchFamily="34" charset="0"/>
              <a:buChar char="•"/>
            </a:pPr>
            <a:r>
              <a:rPr lang="en-US" sz="2400" dirty="0"/>
              <a:t>Governor capital projects requests are submitted through the LCS website at </a:t>
            </a:r>
            <a:r>
              <a:rPr lang="en-US" sz="2400" dirty="0">
                <a:hlinkClick r:id="rId3"/>
              </a:rPr>
              <a:t>https://www.governor.state.nm.us/request-capital-outlay/</a:t>
            </a:r>
            <a:endParaRPr lang="en-US" sz="2400" dirty="0"/>
          </a:p>
          <a:p>
            <a:endParaRPr lang="en-US" sz="2400" dirty="0"/>
          </a:p>
          <a:p>
            <a:r>
              <a:rPr lang="en-US" sz="2000" dirty="0"/>
              <a:t>For questions about Legislator requests - Sheila Keleher @ </a:t>
            </a:r>
            <a:r>
              <a:rPr lang="en-US" sz="2000" dirty="0">
                <a:hlinkClick r:id="rId4"/>
              </a:rPr>
              <a:t>Sheila.Keleher@nmlegis.gov</a:t>
            </a:r>
            <a:endParaRPr lang="en-US" sz="2000" dirty="0"/>
          </a:p>
          <a:p>
            <a:r>
              <a:rPr lang="en-US" sz="2000" dirty="0"/>
              <a:t>For questions about Governor requests – Jesse Guillen @ </a:t>
            </a:r>
            <a:r>
              <a:rPr lang="en-US" sz="2000" dirty="0">
                <a:hlinkClick r:id="rId5"/>
              </a:rPr>
              <a:t>Jesse.Guillen@dfa.nm.gov</a:t>
            </a:r>
            <a:endParaRPr lang="en-US" sz="2000" dirty="0"/>
          </a:p>
          <a:p>
            <a:endParaRPr lang="en-US" sz="2000" dirty="0"/>
          </a:p>
        </p:txBody>
      </p:sp>
      <p:sp>
        <p:nvSpPr>
          <p:cNvPr id="4" name="Slide Number Placeholder 3">
            <a:extLst>
              <a:ext uri="{FF2B5EF4-FFF2-40B4-BE49-F238E27FC236}">
                <a16:creationId xmlns:a16="http://schemas.microsoft.com/office/drawing/2014/main" id="{B0D291B5-603C-0070-E983-5D56848E457B}"/>
              </a:ext>
            </a:extLst>
          </p:cNvPr>
          <p:cNvSpPr>
            <a:spLocks noGrp="1"/>
          </p:cNvSpPr>
          <p:nvPr>
            <p:ph type="sldNum" sz="quarter" idx="12"/>
          </p:nvPr>
        </p:nvSpPr>
        <p:spPr/>
        <p:txBody>
          <a:bodyPr/>
          <a:lstStyle/>
          <a:p>
            <a:fld id="{20BC3326-CFC9-C543-BEA8-0D432DAE7D06}" type="slidenum">
              <a:rPr lang="en-US" b="1" smtClean="0">
                <a:solidFill>
                  <a:schemeClr val="tx1"/>
                </a:solidFill>
              </a:rPr>
              <a:t>4</a:t>
            </a:fld>
            <a:endParaRPr lang="en-US" b="1" dirty="0">
              <a:solidFill>
                <a:schemeClr val="tx1"/>
              </a:solidFill>
            </a:endParaRPr>
          </a:p>
        </p:txBody>
      </p:sp>
    </p:spTree>
    <p:extLst>
      <p:ext uri="{BB962C8B-B14F-4D97-AF65-F5344CB8AC3E}">
        <p14:creationId xmlns:p14="http://schemas.microsoft.com/office/powerpoint/2010/main" val="384663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2F1B3-AFFD-62E4-CBA2-DA9E23115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0383E-BC45-6104-1BDD-F43ABCADDE2D}"/>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837F2F0C-D063-C287-9D9D-53B0F07AE624}"/>
              </a:ext>
            </a:extLst>
          </p:cNvPr>
          <p:cNvSpPr txBox="1"/>
          <p:nvPr/>
        </p:nvSpPr>
        <p:spPr>
          <a:xfrm>
            <a:off x="2134147" y="641819"/>
            <a:ext cx="7923705" cy="584775"/>
          </a:xfrm>
          <a:prstGeom prst="rect">
            <a:avLst/>
          </a:prstGeom>
          <a:noFill/>
        </p:spPr>
        <p:txBody>
          <a:bodyPr wrap="square" rtlCol="0">
            <a:spAutoFit/>
          </a:bodyPr>
          <a:lstStyle/>
          <a:p>
            <a:pPr algn="ctr"/>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Reauthorization Deadlines</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34AB129A-D2CC-E8D2-7BAD-EABDEEC2B2F4}"/>
              </a:ext>
            </a:extLst>
          </p:cNvPr>
          <p:cNvSpPr txBox="1"/>
          <p:nvPr/>
        </p:nvSpPr>
        <p:spPr>
          <a:xfrm>
            <a:off x="278444" y="1430822"/>
            <a:ext cx="11635112" cy="5078313"/>
          </a:xfrm>
          <a:prstGeom prst="rect">
            <a:avLst/>
          </a:prstGeom>
          <a:noFill/>
        </p:spPr>
        <p:txBody>
          <a:bodyPr wrap="square" lIns="91440" tIns="45720" rIns="91440" bIns="45720" rtlCol="0" anchor="t">
            <a:spAutoFit/>
          </a:bodyPr>
          <a:lstStyle/>
          <a:p>
            <a:r>
              <a:rPr lang="en-US" sz="2800" b="1" dirty="0"/>
              <a:t>Deadline for submitting Reauthorization Spreadsheet</a:t>
            </a:r>
            <a:endParaRPr lang="en-US" sz="2800" dirty="0"/>
          </a:p>
          <a:p>
            <a:pPr marL="457200" indent="-457200">
              <a:lnSpc>
                <a:spcPct val="150000"/>
              </a:lnSpc>
              <a:buFont typeface="Arial" panose="020B0604020202020204" pitchFamily="34" charset="0"/>
              <a:buChar char="•"/>
            </a:pPr>
            <a:r>
              <a:rPr lang="en-US" sz="2400" dirty="0"/>
              <a:t>Deadline to request reauthorization from Legislators is Sunday, February 1</a:t>
            </a:r>
          </a:p>
          <a:p>
            <a:pPr marL="457200" indent="-457200">
              <a:lnSpc>
                <a:spcPct val="150000"/>
              </a:lnSpc>
              <a:buFont typeface="Arial" panose="020B0604020202020204" pitchFamily="34" charset="0"/>
              <a:buChar char="•"/>
            </a:pPr>
            <a:r>
              <a:rPr lang="en-US" sz="2400" dirty="0"/>
              <a:t>Deadline to request reauthorization from Governor is Friday, December 12</a:t>
            </a:r>
          </a:p>
          <a:p>
            <a:pPr marL="457200" indent="-457200">
              <a:lnSpc>
                <a:spcPct val="150000"/>
              </a:lnSpc>
              <a:buFont typeface="Arial" panose="020B0604020202020204" pitchFamily="34" charset="0"/>
              <a:buChar char="•"/>
            </a:pPr>
            <a:r>
              <a:rPr lang="en-US" sz="2400" dirty="0"/>
              <a:t>Reauthorization of Governor funded capital projects are submitted to the Department of Finance &amp; Administration (DFA) through a spreadsheet</a:t>
            </a:r>
          </a:p>
          <a:p>
            <a:pPr marL="457200" indent="-457200">
              <a:lnSpc>
                <a:spcPct val="150000"/>
              </a:lnSpc>
              <a:buFont typeface="Arial" panose="020B0604020202020204" pitchFamily="34" charset="0"/>
              <a:buChar char="•"/>
            </a:pPr>
            <a:r>
              <a:rPr lang="en-US" sz="2400" dirty="0"/>
              <a:t>Reauthorization of Legislator funded capital projects are submitted through the LCS website @ </a:t>
            </a:r>
            <a:r>
              <a:rPr lang="en-US" sz="2000" dirty="0">
                <a:hlinkClick r:id="rId2"/>
              </a:rPr>
              <a:t>https://www.nmlegis.gov/Legislation/BillFinder/Capital_Outlay_Request_Forms</a:t>
            </a:r>
            <a:endParaRPr lang="en-US" sz="2000" dirty="0"/>
          </a:p>
          <a:p>
            <a:endParaRPr lang="en-US" sz="2000" dirty="0"/>
          </a:p>
          <a:p>
            <a:r>
              <a:rPr lang="en-US" sz="2000" dirty="0"/>
              <a:t>For questions to LCS – Sheila Keleher @ </a:t>
            </a:r>
            <a:r>
              <a:rPr lang="en-US" sz="2000" dirty="0">
                <a:hlinkClick r:id="rId3"/>
              </a:rPr>
              <a:t>Sheila.Keleher@nmlegis.gov</a:t>
            </a:r>
            <a:endParaRPr lang="en-US" sz="2000" dirty="0"/>
          </a:p>
          <a:p>
            <a:r>
              <a:rPr lang="en-US" sz="2000" dirty="0"/>
              <a:t>For questions or to submit the spreadsheet - Tonantzin Roybal @ </a:t>
            </a:r>
            <a:r>
              <a:rPr lang="en-US" sz="2000" dirty="0">
                <a:hlinkClick r:id="rId4"/>
              </a:rPr>
              <a:t>Tonantzin.Roybal@dfa.nm.gov</a:t>
            </a:r>
            <a:endParaRPr lang="en-US" sz="2000" dirty="0"/>
          </a:p>
          <a:p>
            <a:endParaRPr lang="en-US" sz="2000" dirty="0"/>
          </a:p>
        </p:txBody>
      </p:sp>
      <p:sp>
        <p:nvSpPr>
          <p:cNvPr id="4" name="Slide Number Placeholder 3">
            <a:extLst>
              <a:ext uri="{FF2B5EF4-FFF2-40B4-BE49-F238E27FC236}">
                <a16:creationId xmlns:a16="http://schemas.microsoft.com/office/drawing/2014/main" id="{3EF601EB-A4A8-1ED8-8A41-9FD7AEA75DE7}"/>
              </a:ext>
            </a:extLst>
          </p:cNvPr>
          <p:cNvSpPr>
            <a:spLocks noGrp="1"/>
          </p:cNvSpPr>
          <p:nvPr>
            <p:ph type="sldNum" sz="quarter" idx="12"/>
          </p:nvPr>
        </p:nvSpPr>
        <p:spPr/>
        <p:txBody>
          <a:bodyPr/>
          <a:lstStyle/>
          <a:p>
            <a:fld id="{20BC3326-CFC9-C543-BEA8-0D432DAE7D06}" type="slidenum">
              <a:rPr lang="en-US" b="1" smtClean="0">
                <a:solidFill>
                  <a:schemeClr val="tx1"/>
                </a:solidFill>
              </a:rPr>
              <a:t>5</a:t>
            </a:fld>
            <a:endParaRPr lang="en-US" b="1" dirty="0">
              <a:solidFill>
                <a:schemeClr val="tx1"/>
              </a:solidFill>
            </a:endParaRPr>
          </a:p>
        </p:txBody>
      </p:sp>
    </p:spTree>
    <p:extLst>
      <p:ext uri="{BB962C8B-B14F-4D97-AF65-F5344CB8AC3E}">
        <p14:creationId xmlns:p14="http://schemas.microsoft.com/office/powerpoint/2010/main" val="161366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4C6B0-32BB-D488-5D52-ED373906E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F26A6-D58A-542C-5BB7-B52A150CE2D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985A3EBA-A3B7-3F34-856D-D476638AB605}"/>
              </a:ext>
            </a:extLst>
          </p:cNvPr>
          <p:cNvSpPr txBox="1"/>
          <p:nvPr/>
        </p:nvSpPr>
        <p:spPr>
          <a:xfrm>
            <a:off x="1820746" y="215908"/>
            <a:ext cx="10044023" cy="1077218"/>
          </a:xfrm>
          <a:prstGeom prst="rect">
            <a:avLst/>
          </a:prstGeom>
          <a:noFill/>
        </p:spPr>
        <p:txBody>
          <a:bodyPr wrap="square" rtlCol="0">
            <a:spAutoFit/>
          </a:bodyPr>
          <a:lstStyle/>
          <a:p>
            <a:pPr algn="ctr"/>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CAPS Questionnaire Deadline for General Fund</a:t>
            </a:r>
          </a:p>
          <a:p>
            <a:pPr algn="ctr"/>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(Fall Cycle)</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59796FA0-DB43-49B9-42F1-290CDAA80E3E}"/>
              </a:ext>
            </a:extLst>
          </p:cNvPr>
          <p:cNvSpPr txBox="1"/>
          <p:nvPr/>
        </p:nvSpPr>
        <p:spPr>
          <a:xfrm>
            <a:off x="316356" y="1554099"/>
            <a:ext cx="11406252" cy="4524315"/>
          </a:xfrm>
          <a:prstGeom prst="rect">
            <a:avLst/>
          </a:prstGeom>
          <a:noFill/>
        </p:spPr>
        <p:txBody>
          <a:bodyPr wrap="square" lIns="91440" tIns="45720" rIns="91440" bIns="45720" rtlCol="0" anchor="t">
            <a:spAutoFit/>
          </a:bodyPr>
          <a:lstStyle/>
          <a:p>
            <a:r>
              <a:rPr lang="en-US" sz="2400" b="1" u="sng" dirty="0"/>
              <a:t>November 28th</a:t>
            </a:r>
            <a:r>
              <a:rPr lang="en-US" sz="2400" u="sng" dirty="0"/>
              <a:t>:</a:t>
            </a:r>
            <a:r>
              <a:rPr lang="en-US" sz="2400" dirty="0"/>
              <a:t> 1</a:t>
            </a:r>
            <a:r>
              <a:rPr lang="en-US" sz="2400" baseline="30000" dirty="0"/>
              <a:t>st</a:t>
            </a:r>
            <a:r>
              <a:rPr lang="en-US" sz="2400" dirty="0"/>
              <a:t> Deadline for submitting Questionnaires in CAPS</a:t>
            </a:r>
          </a:p>
          <a:p>
            <a:r>
              <a:rPr lang="en-US" sz="2400" b="1" u="sng" dirty="0"/>
              <a:t>December 12</a:t>
            </a:r>
            <a:r>
              <a:rPr lang="en-US" sz="2400" b="1" u="sng" baseline="30000" dirty="0"/>
              <a:t>th</a:t>
            </a:r>
            <a:r>
              <a:rPr lang="en-US" sz="2400" b="1" u="sng" dirty="0"/>
              <a:t>:</a:t>
            </a:r>
            <a:r>
              <a:rPr lang="en-US" sz="2400" b="1" dirty="0"/>
              <a:t>  </a:t>
            </a:r>
            <a:r>
              <a:rPr lang="en-US" sz="2400" dirty="0"/>
              <a:t>2</a:t>
            </a:r>
            <a:r>
              <a:rPr lang="en-US" sz="2400" baseline="30000" dirty="0"/>
              <a:t>nd</a:t>
            </a:r>
            <a:r>
              <a:rPr lang="en-US" sz="2400" dirty="0"/>
              <a:t> Deadline for follow-up submittals (final deadline)</a:t>
            </a:r>
          </a:p>
          <a:p>
            <a:pPr>
              <a:lnSpc>
                <a:spcPct val="150000"/>
              </a:lnSpc>
            </a:pPr>
            <a:endParaRPr lang="en-US" sz="2000" dirty="0"/>
          </a:p>
          <a:p>
            <a:pPr marL="457200" indent="-457200">
              <a:lnSpc>
                <a:spcPct val="150000"/>
              </a:lnSpc>
              <a:buFont typeface="Arial" panose="020B0604020202020204" pitchFamily="34" charset="0"/>
              <a:buChar char="•"/>
            </a:pPr>
            <a:r>
              <a:rPr lang="en-US" sz="2000" dirty="0"/>
              <a:t>Questionnaires that were not previously submitted during prior questionnaire cycles; or</a:t>
            </a:r>
          </a:p>
          <a:p>
            <a:pPr marL="457200" indent="-457200">
              <a:lnSpc>
                <a:spcPct val="150000"/>
              </a:lnSpc>
              <a:buFont typeface="Arial" panose="020B0604020202020204" pitchFamily="34" charset="0"/>
              <a:buChar char="•"/>
            </a:pPr>
            <a:r>
              <a:rPr lang="en-US" sz="2000" dirty="0"/>
              <a:t>Capital appropriations that were not previously budgeted due to audit compliance, anti-donation concerns or were not ready to proceed.</a:t>
            </a:r>
          </a:p>
          <a:p>
            <a:pPr marL="457200" indent="-457200">
              <a:lnSpc>
                <a:spcPct val="150000"/>
              </a:lnSpc>
              <a:buFont typeface="Arial" panose="020B0604020202020204" pitchFamily="34" charset="0"/>
              <a:buChar char="•"/>
            </a:pPr>
            <a:r>
              <a:rPr lang="en-US" sz="2000" dirty="0"/>
              <a:t>General Fund budgets will be established through an automated budget upload sometime in January.</a:t>
            </a:r>
          </a:p>
          <a:p>
            <a:pPr lvl="0">
              <a:defRPr/>
            </a:pPr>
            <a:endPar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endParaRPr>
          </a:p>
          <a:p>
            <a:pPr lvl="0">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For questions regarding </a:t>
            </a:r>
            <a:r>
              <a:rPr lang="en-US" sz="2000" dirty="0">
                <a:solidFill>
                  <a:srgbClr val="000000"/>
                </a:solidFill>
              </a:rPr>
              <a:t>questionnaires – Scott Wright @ </a:t>
            </a:r>
            <a:r>
              <a:rPr lang="en-US" sz="2000" dirty="0">
                <a:solidFill>
                  <a:srgbClr val="000000"/>
                </a:solidFill>
                <a:hlinkClick r:id="rId2"/>
              </a:rPr>
              <a:t>Scott.Wright@dfa.nm.gov</a:t>
            </a:r>
            <a:endParaRPr lang="en-US" sz="2400" dirty="0"/>
          </a:p>
          <a:p>
            <a:endParaRPr lang="en-US" sz="2000" dirty="0"/>
          </a:p>
        </p:txBody>
      </p:sp>
      <p:sp>
        <p:nvSpPr>
          <p:cNvPr id="4" name="Slide Number Placeholder 3">
            <a:extLst>
              <a:ext uri="{FF2B5EF4-FFF2-40B4-BE49-F238E27FC236}">
                <a16:creationId xmlns:a16="http://schemas.microsoft.com/office/drawing/2014/main" id="{683E9350-384A-7AA8-0E75-7E6FEE8373D1}"/>
              </a:ext>
            </a:extLst>
          </p:cNvPr>
          <p:cNvSpPr>
            <a:spLocks noGrp="1"/>
          </p:cNvSpPr>
          <p:nvPr>
            <p:ph type="sldNum" sz="quarter" idx="12"/>
          </p:nvPr>
        </p:nvSpPr>
        <p:spPr/>
        <p:txBody>
          <a:bodyPr/>
          <a:lstStyle/>
          <a:p>
            <a:fld id="{20BC3326-CFC9-C543-BEA8-0D432DAE7D06}" type="slidenum">
              <a:rPr lang="en-US" b="1" smtClean="0">
                <a:solidFill>
                  <a:schemeClr val="tx1"/>
                </a:solidFill>
              </a:rPr>
              <a:t>6</a:t>
            </a:fld>
            <a:endParaRPr lang="en-US" b="1" dirty="0">
              <a:solidFill>
                <a:schemeClr val="tx1"/>
              </a:solidFill>
            </a:endParaRPr>
          </a:p>
        </p:txBody>
      </p:sp>
    </p:spTree>
    <p:extLst>
      <p:ext uri="{BB962C8B-B14F-4D97-AF65-F5344CB8AC3E}">
        <p14:creationId xmlns:p14="http://schemas.microsoft.com/office/powerpoint/2010/main" val="172248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B2D9-3C1E-E9F7-5091-9349473C6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BCFFA-15BB-D52B-C6B0-B6E7B55B013D}"/>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651E06CA-EC06-AC51-1253-4EF66F6CE339}"/>
              </a:ext>
            </a:extLst>
          </p:cNvPr>
          <p:cNvSpPr txBox="1"/>
          <p:nvPr/>
        </p:nvSpPr>
        <p:spPr>
          <a:xfrm>
            <a:off x="2155793" y="357785"/>
            <a:ext cx="9259827" cy="1077218"/>
          </a:xfrm>
          <a:prstGeom prst="rect">
            <a:avLst/>
          </a:prstGeom>
          <a:noFill/>
        </p:spPr>
        <p:txBody>
          <a:bodyPr wrap="square" rtlCol="0">
            <a:spAutoFit/>
          </a:bodyPr>
          <a:lstStyle/>
          <a:p>
            <a:pPr algn="ctr"/>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CAPS Questionnaire Deadline for General Fund (Spring Cycle)</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3FFFFA5A-4ED7-FE5B-722B-B8B50A6BD90F}"/>
              </a:ext>
            </a:extLst>
          </p:cNvPr>
          <p:cNvSpPr txBox="1"/>
          <p:nvPr/>
        </p:nvSpPr>
        <p:spPr>
          <a:xfrm>
            <a:off x="448280" y="1947067"/>
            <a:ext cx="10967340" cy="3877985"/>
          </a:xfrm>
          <a:prstGeom prst="rect">
            <a:avLst/>
          </a:prstGeom>
          <a:noFill/>
        </p:spPr>
        <p:txBody>
          <a:bodyPr wrap="square" lIns="91440" tIns="45720" rIns="91440" bIns="45720" rtlCol="0" anchor="t">
            <a:spAutoFit/>
          </a:bodyPr>
          <a:lstStyle/>
          <a:p>
            <a:r>
              <a:rPr lang="en-US" sz="2400" b="1" dirty="0"/>
              <a:t>Coming Spring 2026</a:t>
            </a:r>
          </a:p>
          <a:p>
            <a:pPr marL="457200" indent="-457200">
              <a:lnSpc>
                <a:spcPct val="150000"/>
              </a:lnSpc>
              <a:buFont typeface="Arial" panose="020B0604020202020204" pitchFamily="34" charset="0"/>
              <a:buChar char="•"/>
            </a:pPr>
            <a:r>
              <a:rPr lang="en-US" sz="2000" dirty="0"/>
              <a:t>Questionnaires for projects funded during the 2026 Legislative Session;</a:t>
            </a:r>
          </a:p>
          <a:p>
            <a:pPr marL="457200" indent="-457200">
              <a:lnSpc>
                <a:spcPct val="150000"/>
              </a:lnSpc>
              <a:buFont typeface="Arial" panose="020B0604020202020204" pitchFamily="34" charset="0"/>
              <a:buChar char="•"/>
            </a:pPr>
            <a:r>
              <a:rPr lang="en-US" sz="2000" dirty="0"/>
              <a:t>Questionnaires that were not previously submitted during prior questionnaire cycles; or</a:t>
            </a:r>
          </a:p>
          <a:p>
            <a:pPr marL="457200" indent="-457200">
              <a:lnSpc>
                <a:spcPct val="150000"/>
              </a:lnSpc>
              <a:buFont typeface="Arial" panose="020B0604020202020204" pitchFamily="34" charset="0"/>
              <a:buChar char="•"/>
            </a:pPr>
            <a:r>
              <a:rPr lang="en-US" sz="2000" dirty="0"/>
              <a:t>Capital appropriations that were not previously budgeted due to audit compliance, anti-donation concerns or were not ready to proceed.</a:t>
            </a:r>
          </a:p>
          <a:p>
            <a:pPr marL="457200" indent="-457200">
              <a:lnSpc>
                <a:spcPct val="150000"/>
              </a:lnSpc>
              <a:buFont typeface="Arial" panose="020B0604020202020204" pitchFamily="34" charset="0"/>
              <a:buChar char="•"/>
            </a:pPr>
            <a:r>
              <a:rPr lang="en-US" sz="2000" dirty="0"/>
              <a:t>General Fund budgets will be established through an automated budget upload sometime in January.</a:t>
            </a:r>
          </a:p>
          <a:p>
            <a:pPr lvl="0">
              <a:defRPr/>
            </a:pPr>
            <a:endParaRPr lang="en-US" sz="2400" noProof="0" dirty="0"/>
          </a:p>
          <a:p>
            <a:pPr lvl="0">
              <a:defRPr/>
            </a:pPr>
            <a:r>
              <a:rPr kumimoji="0" lang="en-US" b="0" i="0" u="none" strike="noStrike" kern="1200" cap="none" spc="0" normalizeH="0" baseline="0" noProof="0" dirty="0">
                <a:ln>
                  <a:noFill/>
                </a:ln>
                <a:solidFill>
                  <a:srgbClr val="000000"/>
                </a:solidFill>
                <a:effectLst/>
                <a:uLnTx/>
                <a:uFillTx/>
                <a:latin typeface="Aptos" panose="02110004020202020204"/>
                <a:ea typeface="+mn-ea"/>
                <a:cs typeface="+mn-cs"/>
              </a:rPr>
              <a:t>For questions regarding </a:t>
            </a:r>
            <a:r>
              <a:rPr lang="en-US" dirty="0">
                <a:solidFill>
                  <a:srgbClr val="000000"/>
                </a:solidFill>
              </a:rPr>
              <a:t>questionnaires – Scott Wright @ </a:t>
            </a:r>
            <a:r>
              <a:rPr lang="en-US" dirty="0">
                <a:solidFill>
                  <a:srgbClr val="000000"/>
                </a:solidFill>
                <a:hlinkClick r:id="rId2"/>
              </a:rPr>
              <a:t>Scott.Wright@dfa.nm.gov</a:t>
            </a:r>
            <a:endParaRPr lang="en-US" sz="2000" dirty="0"/>
          </a:p>
        </p:txBody>
      </p:sp>
      <p:sp>
        <p:nvSpPr>
          <p:cNvPr id="4" name="Slide Number Placeholder 3">
            <a:extLst>
              <a:ext uri="{FF2B5EF4-FFF2-40B4-BE49-F238E27FC236}">
                <a16:creationId xmlns:a16="http://schemas.microsoft.com/office/drawing/2014/main" id="{699B0290-291E-CEFE-A52D-0B1CB6D0C02C}"/>
              </a:ext>
            </a:extLst>
          </p:cNvPr>
          <p:cNvSpPr>
            <a:spLocks noGrp="1"/>
          </p:cNvSpPr>
          <p:nvPr>
            <p:ph type="sldNum" sz="quarter" idx="12"/>
          </p:nvPr>
        </p:nvSpPr>
        <p:spPr/>
        <p:txBody>
          <a:bodyPr/>
          <a:lstStyle/>
          <a:p>
            <a:fld id="{20BC3326-CFC9-C543-BEA8-0D432DAE7D06}" type="slidenum">
              <a:rPr lang="en-US" b="1" smtClean="0">
                <a:solidFill>
                  <a:schemeClr val="tx1"/>
                </a:solidFill>
              </a:rPr>
              <a:t>7</a:t>
            </a:fld>
            <a:endParaRPr lang="en-US" b="1" dirty="0">
              <a:solidFill>
                <a:schemeClr val="tx1"/>
              </a:solidFill>
            </a:endParaRPr>
          </a:p>
        </p:txBody>
      </p:sp>
    </p:spTree>
    <p:extLst>
      <p:ext uri="{BB962C8B-B14F-4D97-AF65-F5344CB8AC3E}">
        <p14:creationId xmlns:p14="http://schemas.microsoft.com/office/powerpoint/2010/main" val="227102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A4F0-4B6F-A2EA-7C06-A6F6992CA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D04B3-732C-0C41-FF52-FF76ACA9F6B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A8B92EE9-7009-BA55-A3C3-98A9E1353F67}"/>
              </a:ext>
            </a:extLst>
          </p:cNvPr>
          <p:cNvSpPr txBox="1"/>
          <p:nvPr/>
        </p:nvSpPr>
        <p:spPr>
          <a:xfrm>
            <a:off x="2604942" y="215908"/>
            <a:ext cx="9259827" cy="584775"/>
          </a:xfrm>
          <a:prstGeom prst="rect">
            <a:avLst/>
          </a:prstGeom>
          <a:noFill/>
        </p:spPr>
        <p:txBody>
          <a:bodyPr wrap="square" rtlCol="0">
            <a:spAutoFit/>
          </a:bodyPr>
          <a:lstStyle/>
          <a:p>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CAPS Quarterly Reporting Deadline</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22BEBDBF-A16D-C087-5301-2ECD7703CCA5}"/>
              </a:ext>
            </a:extLst>
          </p:cNvPr>
          <p:cNvSpPr txBox="1"/>
          <p:nvPr/>
        </p:nvSpPr>
        <p:spPr>
          <a:xfrm>
            <a:off x="288924" y="1226594"/>
            <a:ext cx="11575845" cy="4832092"/>
          </a:xfrm>
          <a:prstGeom prst="rect">
            <a:avLst/>
          </a:prstGeom>
          <a:noFill/>
        </p:spPr>
        <p:txBody>
          <a:bodyPr wrap="square" lIns="91440" tIns="45720" rIns="91440" bIns="45720" rtlCol="0" anchor="t">
            <a:spAutoFit/>
          </a:bodyPr>
          <a:lstStyle/>
          <a:p>
            <a:r>
              <a:rPr lang="en-US" sz="2400" b="1" u="sng" dirty="0"/>
              <a:t>December 31st</a:t>
            </a:r>
            <a:r>
              <a:rPr lang="en-US" sz="2400" u="sng" dirty="0"/>
              <a:t>:</a:t>
            </a:r>
            <a:r>
              <a:rPr lang="en-US" sz="2400" dirty="0"/>
              <a:t> Deadline for submitting quarterly reports in CAPS</a:t>
            </a:r>
          </a:p>
          <a:p>
            <a:endParaRPr lang="en-US" sz="2400" dirty="0"/>
          </a:p>
          <a:p>
            <a:pPr marL="457200" indent="-457200">
              <a:lnSpc>
                <a:spcPct val="150000"/>
              </a:lnSpc>
              <a:buFont typeface="Arial" panose="020B0604020202020204" pitchFamily="34" charset="0"/>
              <a:buChar char="•"/>
            </a:pPr>
            <a:r>
              <a:rPr lang="en-US" sz="2400" dirty="0"/>
              <a:t>Quarterly reports for all open capital projects should be submitted each quarter</a:t>
            </a:r>
          </a:p>
          <a:p>
            <a:pPr marL="457200" indent="-457200">
              <a:lnSpc>
                <a:spcPct val="150000"/>
              </a:lnSpc>
              <a:buFont typeface="Arial" panose="020B0604020202020204" pitchFamily="34" charset="0"/>
              <a:buChar char="•"/>
            </a:pPr>
            <a:r>
              <a:rPr lang="en-US" sz="2400" dirty="0"/>
              <a:t>These reports should include any activity that has occurred during Q2</a:t>
            </a:r>
          </a:p>
          <a:p>
            <a:pPr marL="457200" indent="-457200">
              <a:lnSpc>
                <a:spcPct val="150000"/>
              </a:lnSpc>
              <a:buFont typeface="Arial" panose="020B0604020202020204" pitchFamily="34" charset="0"/>
              <a:buChar char="•"/>
            </a:pPr>
            <a:r>
              <a:rPr lang="en-US" sz="2400" dirty="0"/>
              <a:t>If no activity has occurred during Q2, please check the box indicating there was no activity</a:t>
            </a:r>
          </a:p>
          <a:p>
            <a:pPr marL="457200" indent="-457200">
              <a:lnSpc>
                <a:spcPct val="150000"/>
              </a:lnSpc>
              <a:buFont typeface="Arial" panose="020B0604020202020204" pitchFamily="34" charset="0"/>
              <a:buChar char="•"/>
            </a:pPr>
            <a:r>
              <a:rPr lang="en-US" sz="2400" dirty="0"/>
              <a:t>If an appropriation needs to be closed in CAPS, please make sure the balance is $0 and the project is marked as Project Closed.</a:t>
            </a:r>
          </a:p>
          <a:p>
            <a:pPr lvl="0">
              <a:defRPr/>
            </a:pPr>
            <a:endParaRPr kumimoji="0" lang="en-US" sz="1200" b="0" i="0" u="none" strike="noStrike" kern="1200" cap="none" spc="0" normalizeH="0" baseline="0" noProof="0" dirty="0">
              <a:ln>
                <a:noFill/>
              </a:ln>
              <a:solidFill>
                <a:srgbClr val="000000"/>
              </a:solidFill>
              <a:effectLst/>
              <a:uLnTx/>
              <a:uFillTx/>
              <a:latin typeface="Aptos" panose="02110004020202020204"/>
              <a:ea typeface="+mn-ea"/>
              <a:cs typeface="+mn-cs"/>
            </a:endParaRPr>
          </a:p>
          <a:p>
            <a:pPr lvl="0">
              <a:defRPr/>
            </a:pP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a:p>
            <a:pPr lvl="0">
              <a:defRPr/>
            </a:pPr>
            <a:r>
              <a:rPr kumimoji="0" lang="en-US" b="0" i="0" u="none" strike="noStrike" kern="1200" cap="none" spc="0" normalizeH="0" baseline="0" noProof="0" dirty="0">
                <a:ln>
                  <a:noFill/>
                </a:ln>
                <a:solidFill>
                  <a:srgbClr val="000000"/>
                </a:solidFill>
                <a:effectLst/>
                <a:uLnTx/>
                <a:uFillTx/>
                <a:latin typeface="Aptos" panose="02110004020202020204"/>
                <a:ea typeface="+mn-ea"/>
                <a:cs typeface="+mn-cs"/>
              </a:rPr>
              <a:t>For questions regarding </a:t>
            </a:r>
            <a:r>
              <a:rPr lang="en-US" dirty="0">
                <a:solidFill>
                  <a:srgbClr val="000000"/>
                </a:solidFill>
              </a:rPr>
              <a:t>quarterly reports for State Agencies – Ryan Serrano @ </a:t>
            </a:r>
            <a:r>
              <a:rPr lang="en-US" dirty="0">
                <a:solidFill>
                  <a:srgbClr val="000000"/>
                </a:solidFill>
                <a:hlinkClick r:id="rId2"/>
              </a:rPr>
              <a:t>RyanS.Serrano@dfa.nm.gov</a:t>
            </a:r>
            <a:endParaRPr lang="en-US" dirty="0"/>
          </a:p>
        </p:txBody>
      </p:sp>
      <p:sp>
        <p:nvSpPr>
          <p:cNvPr id="4" name="Slide Number Placeholder 3">
            <a:extLst>
              <a:ext uri="{FF2B5EF4-FFF2-40B4-BE49-F238E27FC236}">
                <a16:creationId xmlns:a16="http://schemas.microsoft.com/office/drawing/2014/main" id="{69806A82-6120-83F7-FE2E-CF3018ED7D7F}"/>
              </a:ext>
            </a:extLst>
          </p:cNvPr>
          <p:cNvSpPr>
            <a:spLocks noGrp="1"/>
          </p:cNvSpPr>
          <p:nvPr>
            <p:ph type="sldNum" sz="quarter" idx="12"/>
          </p:nvPr>
        </p:nvSpPr>
        <p:spPr/>
        <p:txBody>
          <a:bodyPr/>
          <a:lstStyle/>
          <a:p>
            <a:fld id="{20BC3326-CFC9-C543-BEA8-0D432DAE7D06}" type="slidenum">
              <a:rPr lang="en-US" b="1" smtClean="0">
                <a:solidFill>
                  <a:schemeClr val="tx1"/>
                </a:solidFill>
              </a:rPr>
              <a:t>8</a:t>
            </a:fld>
            <a:endParaRPr lang="en-US" b="1" dirty="0">
              <a:solidFill>
                <a:schemeClr val="tx1"/>
              </a:solidFill>
            </a:endParaRPr>
          </a:p>
        </p:txBody>
      </p:sp>
    </p:spTree>
    <p:extLst>
      <p:ext uri="{BB962C8B-B14F-4D97-AF65-F5344CB8AC3E}">
        <p14:creationId xmlns:p14="http://schemas.microsoft.com/office/powerpoint/2010/main" val="196891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3E8F-F3F3-D0A6-D8D8-5F319523B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4DB5F-7FDB-B2A2-1F9B-C19FC643976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Historical Overview</a:t>
            </a:r>
          </a:p>
        </p:txBody>
      </p:sp>
      <p:sp>
        <p:nvSpPr>
          <p:cNvPr id="7" name="TextBox 6">
            <a:extLst>
              <a:ext uri="{FF2B5EF4-FFF2-40B4-BE49-F238E27FC236}">
                <a16:creationId xmlns:a16="http://schemas.microsoft.com/office/drawing/2014/main" id="{6EB634EB-0E08-DFC2-CF42-99930DF74FFC}"/>
              </a:ext>
            </a:extLst>
          </p:cNvPr>
          <p:cNvSpPr txBox="1"/>
          <p:nvPr/>
        </p:nvSpPr>
        <p:spPr>
          <a:xfrm>
            <a:off x="2014982" y="510185"/>
            <a:ext cx="9871377" cy="1077218"/>
          </a:xfrm>
          <a:prstGeom prst="rect">
            <a:avLst/>
          </a:prstGeom>
          <a:noFill/>
        </p:spPr>
        <p:txBody>
          <a:bodyPr wrap="square" rtlCol="0">
            <a:spAutoFit/>
          </a:bodyPr>
          <a:lstStyle/>
          <a:p>
            <a:pPr algn="ctr"/>
            <a:r>
              <a:rPr lang="en-US" sz="3200" b="1" dirty="0">
                <a:ln w="0"/>
                <a:solidFill>
                  <a:schemeClr val="accent1"/>
                </a:solidFill>
                <a:effectLst>
                  <a:outerShdw blurRad="38100" dist="25400" dir="5400000" algn="ctr" rotWithShape="0">
                    <a:srgbClr val="6E747A">
                      <a:alpha val="43000"/>
                    </a:srgbClr>
                  </a:outerShdw>
                </a:effectLst>
                <a:latin typeface="Aptos Display" panose="020B0004020202020204" pitchFamily="34" charset="0"/>
              </a:rPr>
              <a:t>CAPS Infrastructure Capital Improvement Plan (ICIP) Deadline</a:t>
            </a:r>
            <a:endParaRPr lang="en-US" sz="3200" b="1" dirty="0">
              <a:ln w="0"/>
              <a:solidFill>
                <a:schemeClr val="bg1">
                  <a:lumMod val="65000"/>
                </a:schemeClr>
              </a:solidFill>
              <a:effectLst>
                <a:outerShdw blurRad="38100" dist="25400" dir="5400000" algn="ctr" rotWithShape="0">
                  <a:srgbClr val="6E747A">
                    <a:alpha val="43000"/>
                  </a:srgbClr>
                </a:outerShdw>
              </a:effectLst>
              <a:latin typeface="Aptos Display" panose="020B0004020202020204" pitchFamily="34" charset="0"/>
            </a:endParaRPr>
          </a:p>
        </p:txBody>
      </p:sp>
      <p:sp>
        <p:nvSpPr>
          <p:cNvPr id="3" name="TextBox 2">
            <a:extLst>
              <a:ext uri="{FF2B5EF4-FFF2-40B4-BE49-F238E27FC236}">
                <a16:creationId xmlns:a16="http://schemas.microsoft.com/office/drawing/2014/main" id="{86175C40-EE48-A36C-2A70-C443D9B101A2}"/>
              </a:ext>
            </a:extLst>
          </p:cNvPr>
          <p:cNvSpPr txBox="1"/>
          <p:nvPr/>
        </p:nvSpPr>
        <p:spPr>
          <a:xfrm>
            <a:off x="371221" y="1587403"/>
            <a:ext cx="10958196" cy="4370427"/>
          </a:xfrm>
          <a:prstGeom prst="rect">
            <a:avLst/>
          </a:prstGeom>
          <a:noFill/>
        </p:spPr>
        <p:txBody>
          <a:bodyPr wrap="square" lIns="91440" tIns="45720" rIns="91440" bIns="45720" rtlCol="0" anchor="t">
            <a:spAutoFit/>
          </a:bodyPr>
          <a:lstStyle/>
          <a:p>
            <a:endParaRPr lang="en-US" sz="2800" b="1" u="sng" dirty="0"/>
          </a:p>
          <a:p>
            <a:r>
              <a:rPr lang="en-US" sz="2800" b="1" u="sng" dirty="0"/>
              <a:t>July 1st</a:t>
            </a:r>
            <a:r>
              <a:rPr lang="en-US" sz="2800" u="sng" dirty="0"/>
              <a:t>:</a:t>
            </a:r>
            <a:r>
              <a:rPr lang="en-US" sz="2800" dirty="0"/>
              <a:t> Deadline for submitting 2028-2032 ICIP in CAPS</a:t>
            </a:r>
          </a:p>
          <a:p>
            <a:endParaRPr lang="en-US" sz="2400" dirty="0"/>
          </a:p>
          <a:p>
            <a:pPr marL="457200" indent="-457200">
              <a:lnSpc>
                <a:spcPct val="150000"/>
              </a:lnSpc>
              <a:buFont typeface="Arial" panose="020B0604020202020204" pitchFamily="34" charset="0"/>
              <a:buChar char="•"/>
            </a:pPr>
            <a:r>
              <a:rPr lang="en-US" sz="2400" dirty="0"/>
              <a:t>All infrastructure capital improvement plan projects</a:t>
            </a:r>
          </a:p>
          <a:p>
            <a:pPr marL="457200" indent="-457200">
              <a:lnSpc>
                <a:spcPct val="150000"/>
              </a:lnSpc>
              <a:buFont typeface="Arial" panose="020B0604020202020204" pitchFamily="34" charset="0"/>
              <a:buChar char="•"/>
            </a:pPr>
            <a:r>
              <a:rPr lang="en-US" sz="2400" dirty="0"/>
              <a:t>Ensure all projects are approved by the governing board</a:t>
            </a:r>
          </a:p>
          <a:p>
            <a:pPr marL="457200" indent="-457200">
              <a:lnSpc>
                <a:spcPct val="150000"/>
              </a:lnSpc>
              <a:buFont typeface="Arial" panose="020B0604020202020204" pitchFamily="34" charset="0"/>
              <a:buChar char="•"/>
            </a:pPr>
            <a:r>
              <a:rPr lang="en-US" sz="2400" dirty="0"/>
              <a:t>There will be time for editing or amending from July 2 through September 30</a:t>
            </a:r>
          </a:p>
          <a:p>
            <a:pPr marL="457200" indent="-457200">
              <a:lnSpc>
                <a:spcPct val="150000"/>
              </a:lnSpc>
              <a:buFont typeface="Arial" panose="020B0604020202020204" pitchFamily="34" charset="0"/>
              <a:buChar char="•"/>
            </a:pPr>
            <a:r>
              <a:rPr lang="en-US" sz="2400" dirty="0"/>
              <a:t>Final list will go to Legislative Council Services and be published in October</a:t>
            </a:r>
          </a:p>
          <a:p>
            <a:pPr>
              <a:lnSpc>
                <a:spcPct val="150000"/>
              </a:lnSpc>
            </a:pPr>
            <a:endParaRPr lang="en-US" sz="2000" dirty="0"/>
          </a:p>
          <a:p>
            <a:pPr lvl="0">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For questions regarding </a:t>
            </a:r>
            <a:r>
              <a:rPr lang="en-US" sz="2000" dirty="0">
                <a:solidFill>
                  <a:srgbClr val="000000"/>
                </a:solidFill>
              </a:rPr>
              <a:t>ICIPs – Mary Ann Maestas @ </a:t>
            </a:r>
            <a:r>
              <a:rPr lang="en-US" sz="2000" dirty="0">
                <a:solidFill>
                  <a:srgbClr val="000000"/>
                </a:solidFill>
                <a:hlinkClick r:id="rId2"/>
              </a:rPr>
              <a:t>Maryann.Maestas@dfa.nm.gov</a:t>
            </a:r>
            <a:endParaRPr lang="en-US" sz="2000" dirty="0"/>
          </a:p>
        </p:txBody>
      </p:sp>
      <p:sp>
        <p:nvSpPr>
          <p:cNvPr id="4" name="Slide Number Placeholder 3">
            <a:extLst>
              <a:ext uri="{FF2B5EF4-FFF2-40B4-BE49-F238E27FC236}">
                <a16:creationId xmlns:a16="http://schemas.microsoft.com/office/drawing/2014/main" id="{817DE8CB-F378-2431-1DB3-060B8F4A8106}"/>
              </a:ext>
            </a:extLst>
          </p:cNvPr>
          <p:cNvSpPr>
            <a:spLocks noGrp="1"/>
          </p:cNvSpPr>
          <p:nvPr>
            <p:ph type="sldNum" sz="quarter" idx="12"/>
          </p:nvPr>
        </p:nvSpPr>
        <p:spPr/>
        <p:txBody>
          <a:bodyPr/>
          <a:lstStyle/>
          <a:p>
            <a:fld id="{20BC3326-CFC9-C543-BEA8-0D432DAE7D06}" type="slidenum">
              <a:rPr lang="en-US" b="1" smtClean="0">
                <a:solidFill>
                  <a:schemeClr val="tx1"/>
                </a:solidFill>
              </a:rPr>
              <a:t>9</a:t>
            </a:fld>
            <a:endParaRPr lang="en-US" b="1" dirty="0">
              <a:solidFill>
                <a:schemeClr val="tx1"/>
              </a:solidFill>
            </a:endParaRPr>
          </a:p>
        </p:txBody>
      </p:sp>
    </p:spTree>
    <p:extLst>
      <p:ext uri="{BB962C8B-B14F-4D97-AF65-F5344CB8AC3E}">
        <p14:creationId xmlns:p14="http://schemas.microsoft.com/office/powerpoint/2010/main" val="4022722458"/>
      </p:ext>
    </p:extLst>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0E2841"/>
      </a:dk2>
      <a:lt2>
        <a:srgbClr val="E8E8E8"/>
      </a:lt2>
      <a:accent1>
        <a:srgbClr val="165351"/>
      </a:accent1>
      <a:accent2>
        <a:srgbClr val="DE6225"/>
      </a:accent2>
      <a:accent3>
        <a:srgbClr val="156082"/>
      </a:accent3>
      <a:accent4>
        <a:srgbClr val="E19133"/>
      </a:accent4>
      <a:accent5>
        <a:srgbClr val="D36257"/>
      </a:accent5>
      <a:accent6>
        <a:srgbClr val="545D9B"/>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3865</TotalTime>
  <Words>1436</Words>
  <Application>Microsoft Office PowerPoint</Application>
  <PresentationFormat>Widescreen</PresentationFormat>
  <Paragraphs>184</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Aptos ExtraBold</vt:lpstr>
      <vt:lpstr>Aptos Light</vt:lpstr>
      <vt:lpstr>Aptos SemiBold</vt:lpstr>
      <vt:lpstr>Arial</vt:lpstr>
      <vt:lpstr>Calibri</vt:lpstr>
      <vt:lpstr>1_Office Theme</vt:lpstr>
      <vt:lpstr>IAD's State - Tribal Finance Engagement Meeting</vt:lpstr>
      <vt:lpstr>Historical Overview</vt:lpstr>
      <vt:lpstr>Historical Overview</vt:lpstr>
      <vt:lpstr>Historical Overview</vt:lpstr>
      <vt:lpstr>Historical Overview</vt:lpstr>
      <vt:lpstr>Historical Overview</vt:lpstr>
      <vt:lpstr>Historical Overview</vt:lpstr>
      <vt:lpstr>Historical Overview</vt:lpstr>
      <vt:lpstr>Historical Overview</vt:lpstr>
      <vt:lpstr>Technical Assistance </vt:lpstr>
      <vt:lpstr>Grant Programs</vt:lpstr>
      <vt:lpstr>PARS (Project Accountability Reporting System)</vt:lpstr>
      <vt:lpstr>Entity User Roles</vt:lpstr>
      <vt:lpstr>CAPS Role in the Future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Breanna Henley</dc:creator>
  <cp:lastModifiedBy>Billingsley, Wesley, DFA</cp:lastModifiedBy>
  <cp:revision>39</cp:revision>
  <cp:lastPrinted>2025-12-11T14:49:52Z</cp:lastPrinted>
  <dcterms:created xsi:type="dcterms:W3CDTF">2025-03-31T17:18:45Z</dcterms:created>
  <dcterms:modified xsi:type="dcterms:W3CDTF">2025-12-11T14:50:47Z</dcterms:modified>
</cp:coreProperties>
</file>