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9" r:id="rId3"/>
    <p:sldId id="261" r:id="rId4"/>
    <p:sldId id="258" r:id="rId5"/>
    <p:sldId id="263" r:id="rId6"/>
    <p:sldId id="260" r:id="rId7"/>
    <p:sldId id="267" r:id="rId8"/>
    <p:sldId id="265" r:id="rId9"/>
    <p:sldId id="266" r:id="rId10"/>
    <p:sldId id="268" r:id="rId11"/>
    <p:sldId id="25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75E47-D3D8-032F-6179-F5239D2FD47D}" v="4991" dt="2025-12-11T17:17:27.537"/>
    <p1510:client id="{D25652B8-C640-6E72-BD51-FD76A91906BB}" v="3143" dt="2025-12-11T17:14:32.152"/>
    <p1510:client id="{E63DD026-7975-4FBE-8028-866917EE96E4}" v="1" dt="2025-12-11T17:20:09.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2AC3-D106-45A9-ACFF-C561AE0394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2029B4-2871-44E7-A175-A0E87F4F1E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6701C-296E-4C91-9A92-E30A07B28F7F}"/>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5" name="Footer Placeholder 4">
            <a:extLst>
              <a:ext uri="{FF2B5EF4-FFF2-40B4-BE49-F238E27FC236}">
                <a16:creationId xmlns:a16="http://schemas.microsoft.com/office/drawing/2014/main" id="{110C2E87-1599-426B-8CA6-EF177685E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50941-8AD0-4D36-8C0F-C85C7C35577F}"/>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152933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0CCF-6774-4B19-9E17-34FF3BF979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A3B581-E6B3-4095-8DE0-598B1C9458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1925A-73F0-4725-80A8-DB3642EB4AB3}"/>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5" name="Footer Placeholder 4">
            <a:extLst>
              <a:ext uri="{FF2B5EF4-FFF2-40B4-BE49-F238E27FC236}">
                <a16:creationId xmlns:a16="http://schemas.microsoft.com/office/drawing/2014/main" id="{7216FEDD-8A58-43C7-AA17-066EDB1DB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F6B75-92AB-4B5C-95EA-0EBB6FD5A217}"/>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344657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5B4EA-1820-4E7F-9E67-FABFC3A9E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D422D-A420-40C2-B886-E470586C2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129A3-9035-40BB-9B89-68C4CF11B72F}"/>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5" name="Footer Placeholder 4">
            <a:extLst>
              <a:ext uri="{FF2B5EF4-FFF2-40B4-BE49-F238E27FC236}">
                <a16:creationId xmlns:a16="http://schemas.microsoft.com/office/drawing/2014/main" id="{5A1103DF-19A7-4B8B-BD04-D8B6C444B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B8C39-DF92-4EE0-87BE-5748C5915EF7}"/>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68614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6C7A-E379-4E7F-88C5-685D5007F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2A7A6-9459-44F5-BF13-2971596BC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BD5F8-2C58-4F70-9185-23FE0639F583}"/>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5" name="Footer Placeholder 4">
            <a:extLst>
              <a:ext uri="{FF2B5EF4-FFF2-40B4-BE49-F238E27FC236}">
                <a16:creationId xmlns:a16="http://schemas.microsoft.com/office/drawing/2014/main" id="{8B560E88-11EC-4741-B8B5-2C013D096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E31A5-89EF-424E-9D78-4AD7AFCA2D5A}"/>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30672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5CBA-0DBF-4DDD-9BCC-F8C5D7FF25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4DD4B5-18D0-4A69-BD30-87B433F67C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77EA2-6B60-4358-9812-3C67D0DC5BD0}"/>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5" name="Footer Placeholder 4">
            <a:extLst>
              <a:ext uri="{FF2B5EF4-FFF2-40B4-BE49-F238E27FC236}">
                <a16:creationId xmlns:a16="http://schemas.microsoft.com/office/drawing/2014/main" id="{CC3F27F0-6093-445B-BB57-2D0244A5F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70A31-FC1B-4E12-AB22-41BF199D1A11}"/>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396470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0E14-423C-4BCA-897E-37D564C8E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00C12-DF86-49C7-98BD-26D38079E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A9C973-B715-4D6C-BC0F-12465FE8B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AEBC94-1A4D-4811-B621-16C1C42E4AFC}"/>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6" name="Footer Placeholder 5">
            <a:extLst>
              <a:ext uri="{FF2B5EF4-FFF2-40B4-BE49-F238E27FC236}">
                <a16:creationId xmlns:a16="http://schemas.microsoft.com/office/drawing/2014/main" id="{B3BD77C9-DD57-464B-9525-9325C1609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83E7A-E1B1-4984-901B-4DA12BAD25B4}"/>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286803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8689-0EFD-4BB3-AB26-CE77ADB0D9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9F3541-2B62-4D4F-B73F-7C75BC631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D53A6-19A2-4715-8ECF-69C3D2558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3C0CB4-8322-47CB-941E-D31389F98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CEAD7-C8A6-4708-8EB2-4FE7C97A2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8E8EC-177E-4B0D-BB43-786B22395887}"/>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8" name="Footer Placeholder 7">
            <a:extLst>
              <a:ext uri="{FF2B5EF4-FFF2-40B4-BE49-F238E27FC236}">
                <a16:creationId xmlns:a16="http://schemas.microsoft.com/office/drawing/2014/main" id="{291F865E-B60C-4F56-8289-7E8A917325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3F3DD-ED38-4B9B-9F70-652F2286D878}"/>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16394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AC2D-E0D8-4B5A-AB69-0782C03924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BBE1CF-332F-4262-88C0-338E3EF1BE8F}"/>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4" name="Footer Placeholder 3">
            <a:extLst>
              <a:ext uri="{FF2B5EF4-FFF2-40B4-BE49-F238E27FC236}">
                <a16:creationId xmlns:a16="http://schemas.microsoft.com/office/drawing/2014/main" id="{5C997D34-ECA2-4003-8776-78DEA7F5A7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728082-0F16-40A6-A21C-DFA3C94D07FA}"/>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362794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381F58-08A1-4840-A42E-D95CA910EEFF}"/>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3" name="Footer Placeholder 2">
            <a:extLst>
              <a:ext uri="{FF2B5EF4-FFF2-40B4-BE49-F238E27FC236}">
                <a16:creationId xmlns:a16="http://schemas.microsoft.com/office/drawing/2014/main" id="{A3F63264-38A2-4EDF-B1CF-EB4CEA1207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46DD01-C9A1-48CA-B240-FC8E1E6285D5}"/>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383148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FFB8-A06D-4002-9ADD-8398312DE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A1EDFC-A36A-4921-8FDD-5B668C054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42D32-3C6A-468A-AA38-0CE2481B5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3C217A-78E5-495E-BE2A-D2CF7BF1068E}"/>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6" name="Footer Placeholder 5">
            <a:extLst>
              <a:ext uri="{FF2B5EF4-FFF2-40B4-BE49-F238E27FC236}">
                <a16:creationId xmlns:a16="http://schemas.microsoft.com/office/drawing/2014/main" id="{4836D3C2-C1A2-4D79-8E70-D11B23459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464E6-9E13-4ED6-8456-5BE0DFB205CB}"/>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390840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9076-3FB4-45FD-B4B1-8B7D140AB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A3095-0916-476F-83F8-A91BFC98F2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232EDF-BCE5-4B16-8691-8153BB6B8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B3FC4-7407-413D-ACED-D633CB38E69A}"/>
              </a:ext>
            </a:extLst>
          </p:cNvPr>
          <p:cNvSpPr>
            <a:spLocks noGrp="1"/>
          </p:cNvSpPr>
          <p:nvPr>
            <p:ph type="dt" sz="half" idx="10"/>
          </p:nvPr>
        </p:nvSpPr>
        <p:spPr/>
        <p:txBody>
          <a:bodyPr/>
          <a:lstStyle/>
          <a:p>
            <a:fld id="{B1B0E4F2-DC79-4D01-9F09-B46249C052D7}" type="datetimeFigureOut">
              <a:rPr lang="en-US" smtClean="0"/>
              <a:t>12/11/2025</a:t>
            </a:fld>
            <a:endParaRPr lang="en-US"/>
          </a:p>
        </p:txBody>
      </p:sp>
      <p:sp>
        <p:nvSpPr>
          <p:cNvPr id="6" name="Footer Placeholder 5">
            <a:extLst>
              <a:ext uri="{FF2B5EF4-FFF2-40B4-BE49-F238E27FC236}">
                <a16:creationId xmlns:a16="http://schemas.microsoft.com/office/drawing/2014/main" id="{5F9D07C7-8016-4168-AA17-D9EBF0984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11640F-8640-4439-96C8-C1028A3BB171}"/>
              </a:ext>
            </a:extLst>
          </p:cNvPr>
          <p:cNvSpPr>
            <a:spLocks noGrp="1"/>
          </p:cNvSpPr>
          <p:nvPr>
            <p:ph type="sldNum" sz="quarter" idx="12"/>
          </p:nvPr>
        </p:nvSpPr>
        <p:spPr/>
        <p:txBody>
          <a:bodyPr/>
          <a:lstStyle/>
          <a:p>
            <a:fld id="{A020A02E-4F45-4751-B470-BF9680D80104}" type="slidenum">
              <a:rPr lang="en-US" smtClean="0"/>
              <a:t>‹#›</a:t>
            </a:fld>
            <a:endParaRPr lang="en-US"/>
          </a:p>
        </p:txBody>
      </p:sp>
    </p:spTree>
    <p:extLst>
      <p:ext uri="{BB962C8B-B14F-4D97-AF65-F5344CB8AC3E}">
        <p14:creationId xmlns:p14="http://schemas.microsoft.com/office/powerpoint/2010/main" val="252805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505F3-36DE-4205-BF60-0BCE486F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47EA3A-3CAF-4211-808D-CC529CBCB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23FD0-1D4B-4129-898E-872D69789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0E4F2-DC79-4D01-9F09-B46249C052D7}" type="datetimeFigureOut">
              <a:rPr lang="en-US" smtClean="0"/>
              <a:t>12/11/2025</a:t>
            </a:fld>
            <a:endParaRPr lang="en-US"/>
          </a:p>
        </p:txBody>
      </p:sp>
      <p:sp>
        <p:nvSpPr>
          <p:cNvPr id="5" name="Footer Placeholder 4">
            <a:extLst>
              <a:ext uri="{FF2B5EF4-FFF2-40B4-BE49-F238E27FC236}">
                <a16:creationId xmlns:a16="http://schemas.microsoft.com/office/drawing/2014/main" id="{E7825301-FE73-4246-8D27-E0ADF79C6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02E1F-C894-46D8-90FE-E345319B6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0A02E-4F45-4751-B470-BF9680D80104}" type="slidenum">
              <a:rPr lang="en-US" smtClean="0"/>
              <a:t>‹#›</a:t>
            </a:fld>
            <a:endParaRPr lang="en-US"/>
          </a:p>
        </p:txBody>
      </p:sp>
    </p:spTree>
    <p:extLst>
      <p:ext uri="{BB962C8B-B14F-4D97-AF65-F5344CB8AC3E}">
        <p14:creationId xmlns:p14="http://schemas.microsoft.com/office/powerpoint/2010/main" val="308576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nmdfa.state.nm.us/infrastructure-planning-and-development-division/"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dot.nm.gov/business-support/project-oversight-division/t-lpa-documents-and-informatio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Amanda.Nino@dot.nm.gov" TargetMode="External"/><Relationship Id="rId3" Type="http://schemas.openxmlformats.org/officeDocument/2006/relationships/hyperlink" Target="mailto:Clarissa.Martinez@dot.nm.gov" TargetMode="External"/><Relationship Id="rId7" Type="http://schemas.openxmlformats.org/officeDocument/2006/relationships/hyperlink" Target="mailto:&#8226;JohnA.Herrera@dot.nm.gov"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Peter.Kubiak@dot.nm.gov" TargetMode="External"/><Relationship Id="rId5" Type="http://schemas.openxmlformats.org/officeDocument/2006/relationships/hyperlink" Target="mailto:Libby.Coslin2@dot.nm.gov" TargetMode="External"/><Relationship Id="rId4" Type="http://schemas.openxmlformats.org/officeDocument/2006/relationships/hyperlink" Target="mailto:DebraA.Hudson@dot.nm.gov" TargetMode="External"/><Relationship Id="rId9" Type="http://schemas.openxmlformats.org/officeDocument/2006/relationships/hyperlink" Target="mailto:&#8226;Kyle.Slim@dot.nm.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with medium confidence">
            <a:extLst>
              <a:ext uri="{FF2B5EF4-FFF2-40B4-BE49-F238E27FC236}">
                <a16:creationId xmlns:a16="http://schemas.microsoft.com/office/drawing/2014/main" id="{638277E0-0205-4328-8F50-CE65B26F3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9D61476C-1FD1-4495-AD55-7E407C6B5A95}"/>
              </a:ext>
            </a:extLst>
          </p:cNvPr>
          <p:cNvSpPr txBox="1"/>
          <p:nvPr/>
        </p:nvSpPr>
        <p:spPr>
          <a:xfrm>
            <a:off x="1439246" y="1790152"/>
            <a:ext cx="6581735" cy="1569660"/>
          </a:xfrm>
          <a:prstGeom prst="rect">
            <a:avLst/>
          </a:prstGeom>
          <a:noFill/>
        </p:spPr>
        <p:txBody>
          <a:bodyPr wrap="square" rtlCol="0">
            <a:spAutoFit/>
          </a:bodyPr>
          <a:lstStyle/>
          <a:p>
            <a:r>
              <a:rPr lang="en-US" sz="3200">
                <a:solidFill>
                  <a:srgbClr val="FFC000"/>
                </a:solidFill>
                <a:latin typeface="Helvetica" pitchFamily="2" charset="0"/>
              </a:rPr>
              <a:t>Transportation Project Fund, Local Government Road Fund, and Capital Outlay </a:t>
            </a:r>
          </a:p>
        </p:txBody>
      </p:sp>
      <p:sp>
        <p:nvSpPr>
          <p:cNvPr id="4" name="Arrow: Pentagon 3">
            <a:extLst>
              <a:ext uri="{FF2B5EF4-FFF2-40B4-BE49-F238E27FC236}">
                <a16:creationId xmlns:a16="http://schemas.microsoft.com/office/drawing/2014/main" id="{B0781700-C030-42DB-A555-CB151C88E123}"/>
              </a:ext>
            </a:extLst>
          </p:cNvPr>
          <p:cNvSpPr/>
          <p:nvPr/>
        </p:nvSpPr>
        <p:spPr>
          <a:xfrm>
            <a:off x="-10048" y="3866450"/>
            <a:ext cx="6246811" cy="293567"/>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hevron 8">
            <a:extLst>
              <a:ext uri="{FF2B5EF4-FFF2-40B4-BE49-F238E27FC236}">
                <a16:creationId xmlns:a16="http://schemas.microsoft.com/office/drawing/2014/main" id="{C715A13C-7FBE-4174-AE5A-701EF12A2315}"/>
              </a:ext>
            </a:extLst>
          </p:cNvPr>
          <p:cNvSpPr/>
          <p:nvPr/>
        </p:nvSpPr>
        <p:spPr>
          <a:xfrm>
            <a:off x="6246811" y="3866450"/>
            <a:ext cx="706648" cy="293567"/>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a:extLst>
              <a:ext uri="{FF2B5EF4-FFF2-40B4-BE49-F238E27FC236}">
                <a16:creationId xmlns:a16="http://schemas.microsoft.com/office/drawing/2014/main" id="{16B3A2AA-9721-4209-A602-0BBFC782F231}"/>
              </a:ext>
            </a:extLst>
          </p:cNvPr>
          <p:cNvCxnSpPr/>
          <p:nvPr/>
        </p:nvCxnSpPr>
        <p:spPr>
          <a:xfrm flipV="1">
            <a:off x="1245996" y="1517727"/>
            <a:ext cx="0" cy="2100622"/>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2A86248-424F-4124-89A2-88AA78FC1458}"/>
              </a:ext>
            </a:extLst>
          </p:cNvPr>
          <p:cNvCxnSpPr/>
          <p:nvPr/>
        </p:nvCxnSpPr>
        <p:spPr>
          <a:xfrm>
            <a:off x="1245996" y="1515665"/>
            <a:ext cx="297431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7E5939-9E83-4002-B930-BD868C35329C}"/>
              </a:ext>
            </a:extLst>
          </p:cNvPr>
          <p:cNvCxnSpPr>
            <a:cxnSpLocks/>
          </p:cNvCxnSpPr>
          <p:nvPr/>
        </p:nvCxnSpPr>
        <p:spPr>
          <a:xfrm>
            <a:off x="1245996" y="3607913"/>
            <a:ext cx="2411604" cy="1043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A5BDB95-5939-64CB-6186-CAE089E4BB75}"/>
              </a:ext>
            </a:extLst>
          </p:cNvPr>
          <p:cNvSpPr txBox="1"/>
          <p:nvPr/>
        </p:nvSpPr>
        <p:spPr>
          <a:xfrm>
            <a:off x="1439246" y="4422710"/>
            <a:ext cx="4373725" cy="646331"/>
          </a:xfrm>
          <a:prstGeom prst="rect">
            <a:avLst/>
          </a:prstGeom>
          <a:noFill/>
        </p:spPr>
        <p:txBody>
          <a:bodyPr wrap="square" rtlCol="0">
            <a:spAutoFit/>
          </a:bodyPr>
          <a:lstStyle/>
          <a:p>
            <a:r>
              <a:rPr lang="en-US">
                <a:solidFill>
                  <a:schemeClr val="bg1"/>
                </a:solidFill>
              </a:rPr>
              <a:t>December 11, 2025</a:t>
            </a:r>
          </a:p>
          <a:p>
            <a:r>
              <a:rPr lang="en-US">
                <a:solidFill>
                  <a:schemeClr val="bg1"/>
                </a:solidFill>
              </a:rPr>
              <a:t>Cabinet Secretary, Ricky Serna </a:t>
            </a:r>
          </a:p>
        </p:txBody>
      </p:sp>
    </p:spTree>
    <p:extLst>
      <p:ext uri="{BB962C8B-B14F-4D97-AF65-F5344CB8AC3E}">
        <p14:creationId xmlns:p14="http://schemas.microsoft.com/office/powerpoint/2010/main" val="5031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9D6F4-29FF-CF0B-C25C-E6CC441DE1EC}"/>
            </a:ext>
          </a:extLst>
        </p:cNvPr>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DD5B81D-8B33-F165-98B3-685DDE47B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3137F78B-9561-2913-157D-35987599CA93}"/>
              </a:ext>
            </a:extLst>
          </p:cNvPr>
          <p:cNvSpPr txBox="1"/>
          <p:nvPr/>
        </p:nvSpPr>
        <p:spPr>
          <a:xfrm>
            <a:off x="1457294" y="568304"/>
            <a:ext cx="8552888" cy="523220"/>
          </a:xfrm>
          <a:prstGeom prst="rect">
            <a:avLst/>
          </a:prstGeom>
          <a:noFill/>
        </p:spPr>
        <p:txBody>
          <a:bodyPr wrap="square" lIns="91440" tIns="45720" rIns="91440" bIns="45720" rtlCol="0" anchor="t">
            <a:spAutoFit/>
          </a:bodyPr>
          <a:lstStyle/>
          <a:p>
            <a:pPr algn="ctr"/>
            <a:r>
              <a:rPr lang="en-US" sz="2800">
                <a:solidFill>
                  <a:srgbClr val="FFC000"/>
                </a:solidFill>
                <a:latin typeface="Helvetica"/>
                <a:cs typeface="Helvetica"/>
              </a:rPr>
              <a:t>Capital Outlay Process continued</a:t>
            </a:r>
            <a:endParaRPr lang="en-US"/>
          </a:p>
        </p:txBody>
      </p:sp>
      <p:sp>
        <p:nvSpPr>
          <p:cNvPr id="2" name="TextBox 1">
            <a:extLst>
              <a:ext uri="{FF2B5EF4-FFF2-40B4-BE49-F238E27FC236}">
                <a16:creationId xmlns:a16="http://schemas.microsoft.com/office/drawing/2014/main" id="{41559274-4696-FC56-B5AC-0F31E81EDEF9}"/>
              </a:ext>
            </a:extLst>
          </p:cNvPr>
          <p:cNvSpPr txBox="1"/>
          <p:nvPr/>
        </p:nvSpPr>
        <p:spPr>
          <a:xfrm>
            <a:off x="572928" y="2057308"/>
            <a:ext cx="11195628" cy="4158061"/>
          </a:xfrm>
          <a:prstGeom prst="rect">
            <a:avLst/>
          </a:prstGeom>
          <a:noFill/>
        </p:spPr>
        <p:txBody>
          <a:bodyPr wrap="square" lIns="91440" tIns="45720" rIns="91440" bIns="45720" rtlCol="0" anchor="t">
            <a:spAutoFit/>
          </a:bodyPr>
          <a:lstStyle/>
          <a:p>
            <a:pPr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NMDOT District Coordinator</a:t>
            </a:r>
          </a:p>
          <a:p>
            <a:pPr lvl="1"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Reviews the Third-Party Agreement</a:t>
            </a:r>
            <a:endParaRPr lang="en-US" sz="1600">
              <a:solidFill>
                <a:prstClr val="black"/>
              </a:solidFill>
              <a:latin typeface="Avenir Next LT Pro"/>
            </a:endParaRPr>
          </a:p>
          <a:p>
            <a:pPr lvl="1"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Approves NOO in the amount of the Third-Party Agreement (cannot issue NOO for more than the full amount of the Capital Outlay Award)</a:t>
            </a:r>
            <a:endParaRPr lang="en-US" sz="1600">
              <a:solidFill>
                <a:prstClr val="black"/>
              </a:solidFill>
              <a:latin typeface="Avenir Next LT Pro"/>
            </a:endParaRPr>
          </a:p>
          <a:p>
            <a:pPr lvl="1"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A copy of the NOO goes to the Local Entity and another to Project Oversight Division.</a:t>
            </a:r>
            <a:endParaRPr lang="en-US" sz="1600">
              <a:solidFill>
                <a:prstClr val="black"/>
              </a:solidFill>
              <a:latin typeface="Avenir Next LT Pro"/>
            </a:endParaRPr>
          </a:p>
          <a:p>
            <a:pPr lvl="1" defTabSz="457200">
              <a:buClr>
                <a:schemeClr val="accent2"/>
              </a:buClr>
              <a:buSzPct val="145000"/>
              <a:buFont typeface="Arial"/>
              <a:buChar char="•"/>
              <a:defRPr/>
            </a:pPr>
            <a:endParaRPr lang="en-US" sz="1600">
              <a:solidFill>
                <a:prstClr val="black"/>
              </a:solidFill>
              <a:latin typeface="Avenir Next LT Pro"/>
              <a:ea typeface="Calibri" panose="020F0502020204030204"/>
              <a:cs typeface="Calibri"/>
            </a:endParaRPr>
          </a:p>
          <a:p>
            <a:pPr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NMDOT Program Oversight Division (POD)</a:t>
            </a:r>
            <a:endParaRPr lang="en-US" sz="1600">
              <a:solidFill>
                <a:prstClr val="black"/>
              </a:solidFill>
              <a:latin typeface="Avenir Next LT Pro"/>
            </a:endParaRPr>
          </a:p>
          <a:p>
            <a:pPr lvl="1"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Prepares a Purchase Order (PO) in the amount NOO and sends a copy to District Coordinator</a:t>
            </a:r>
            <a:endParaRPr lang="en-US" sz="1600">
              <a:solidFill>
                <a:prstClr val="black"/>
              </a:solidFill>
              <a:latin typeface="Avenir Next LT Pro"/>
            </a:endParaRPr>
          </a:p>
          <a:p>
            <a:pPr lvl="1" defTabSz="457200">
              <a:buClr>
                <a:schemeClr val="accent2"/>
              </a:buClr>
              <a:buSzPct val="145000"/>
              <a:buFont typeface="Arial"/>
              <a:buChar char="•"/>
              <a:defRPr/>
            </a:pPr>
            <a:endParaRPr lang="en-US" sz="1600">
              <a:solidFill>
                <a:prstClr val="black"/>
              </a:solidFill>
              <a:latin typeface="Avenir Next LT Pro"/>
              <a:ea typeface="Calibri" panose="020F0502020204030204"/>
              <a:cs typeface="Calibri"/>
            </a:endParaRPr>
          </a:p>
          <a:p>
            <a:pPr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Local Entity</a:t>
            </a:r>
          </a:p>
          <a:p>
            <a:pPr lvl="1" defTabSz="457200">
              <a:buClr>
                <a:schemeClr val="accent2"/>
              </a:buClr>
              <a:buSzPct val="145000"/>
              <a:buFont typeface="Arial"/>
              <a:buChar char="•"/>
              <a:defRPr/>
            </a:pPr>
            <a:r>
              <a:rPr lang="en-US" sz="1600">
                <a:solidFill>
                  <a:prstClr val="black"/>
                </a:solidFill>
                <a:latin typeface="Avenir Next LT Pro"/>
                <a:ea typeface="Calibri" panose="020F0502020204030204"/>
                <a:cs typeface="Calibri"/>
              </a:rPr>
              <a:t> Upon receipt of NOO – completes the execution of the Third-Party Agreement and can now proceed with the construction and or design of the project </a:t>
            </a:r>
            <a:endParaRPr lang="en-US" sz="1600">
              <a:solidFill>
                <a:prstClr val="black"/>
              </a:solidFill>
              <a:latin typeface="Avenir Next LT Pro"/>
            </a:endParaRPr>
          </a:p>
          <a:p>
            <a:pPr defTabSz="457200">
              <a:buClr>
                <a:schemeClr val="accent2"/>
              </a:buClr>
              <a:buSzPct val="145000"/>
              <a:buFont typeface="Arial"/>
              <a:buChar char="•"/>
              <a:defRPr/>
            </a:pPr>
            <a:endParaRPr lang="en-US" sz="1600">
              <a:solidFill>
                <a:prstClr val="black"/>
              </a:solidFill>
              <a:latin typeface="Avenir Next LT Pro"/>
              <a:ea typeface="Calibri" panose="020F0502020204030204"/>
              <a:cs typeface="Calibri"/>
            </a:endParaRPr>
          </a:p>
          <a:p>
            <a:pPr>
              <a:buClr>
                <a:srgbClr val="ED7D31"/>
              </a:buClr>
              <a:buSzPct val="145000"/>
              <a:buFont typeface="Arial"/>
              <a:buChar char="•"/>
            </a:pPr>
            <a:endParaRPr lang="en-US" sz="1600">
              <a:latin typeface="Avenir Next LT Pro"/>
              <a:ea typeface="Calibri" panose="020F0502020204030204"/>
              <a:cs typeface="Calibri"/>
            </a:endParaRPr>
          </a:p>
          <a:p>
            <a:pPr marL="285750" indent="-285750">
              <a:spcBef>
                <a:spcPct val="20000"/>
              </a:spcBef>
              <a:spcAft>
                <a:spcPts val="600"/>
              </a:spcAft>
              <a:buClr>
                <a:srgbClr val="ED7D31"/>
              </a:buClr>
              <a:buSzPct val="145000"/>
              <a:buFont typeface="Arial"/>
              <a:buChar char="•"/>
            </a:pPr>
            <a:endParaRPr lang="en-US" sz="1600">
              <a:latin typeface="Avenir Next LT Pro"/>
              <a:ea typeface="Calibri" panose="020F0502020204030204"/>
              <a:cs typeface="Helvetica"/>
            </a:endParaRPr>
          </a:p>
          <a:p>
            <a:endParaRPr lang="en-US" sz="1600">
              <a:latin typeface="Avenir Next LT Pro"/>
              <a:ea typeface="Calibri" panose="020F0502020204030204"/>
              <a:cs typeface="Calibri" panose="020F0502020204030204"/>
            </a:endParaRPr>
          </a:p>
        </p:txBody>
      </p:sp>
    </p:spTree>
    <p:extLst>
      <p:ext uri="{BB962C8B-B14F-4D97-AF65-F5344CB8AC3E}">
        <p14:creationId xmlns:p14="http://schemas.microsoft.com/office/powerpoint/2010/main" val="48377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with medium confidence">
            <a:extLst>
              <a:ext uri="{FF2B5EF4-FFF2-40B4-BE49-F238E27FC236}">
                <a16:creationId xmlns:a16="http://schemas.microsoft.com/office/drawing/2014/main" id="{03B2BD0E-CB60-4259-A861-83008A809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9D61476C-1FD1-4495-AD55-7E407C6B5A95}"/>
              </a:ext>
            </a:extLst>
          </p:cNvPr>
          <p:cNvSpPr txBox="1"/>
          <p:nvPr/>
        </p:nvSpPr>
        <p:spPr>
          <a:xfrm>
            <a:off x="550920" y="593596"/>
            <a:ext cx="3940692" cy="584775"/>
          </a:xfrm>
          <a:prstGeom prst="rect">
            <a:avLst/>
          </a:prstGeom>
          <a:noFill/>
        </p:spPr>
        <p:txBody>
          <a:bodyPr wrap="square" lIns="91440" tIns="45720" rIns="91440" bIns="45720" rtlCol="0" anchor="t">
            <a:spAutoFit/>
          </a:bodyPr>
          <a:lstStyle/>
          <a:p>
            <a:pPr algn="ctr"/>
            <a:r>
              <a:rPr lang="en-US" sz="3200">
                <a:solidFill>
                  <a:srgbClr val="FFC000"/>
                </a:solidFill>
                <a:latin typeface="Avenir Next LT Pro"/>
              </a:rPr>
              <a:t>Challenges Faced </a:t>
            </a:r>
            <a:endParaRPr lang="en-US" sz="6600">
              <a:solidFill>
                <a:srgbClr val="FFC000"/>
              </a:solidFill>
              <a:latin typeface="Avenir Next LT Pro"/>
            </a:endParaRPr>
          </a:p>
        </p:txBody>
      </p:sp>
      <p:sp>
        <p:nvSpPr>
          <p:cNvPr id="7" name="TextBox 6">
            <a:extLst>
              <a:ext uri="{FF2B5EF4-FFF2-40B4-BE49-F238E27FC236}">
                <a16:creationId xmlns:a16="http://schemas.microsoft.com/office/drawing/2014/main" id="{8401CED4-4A0C-48B8-97C4-6E89443BE7D2}"/>
              </a:ext>
            </a:extLst>
          </p:cNvPr>
          <p:cNvSpPr txBox="1"/>
          <p:nvPr/>
        </p:nvSpPr>
        <p:spPr>
          <a:xfrm>
            <a:off x="5643824" y="1715456"/>
            <a:ext cx="6199833" cy="3785652"/>
          </a:xfrm>
          <a:prstGeom prst="rect">
            <a:avLst/>
          </a:prstGeom>
          <a:noFill/>
        </p:spPr>
        <p:txBody>
          <a:bodyPr wrap="square" lIns="91440" tIns="45720" rIns="91440" bIns="45720" rtlCol="0" anchor="t">
            <a:spAutoFit/>
          </a:bodyPr>
          <a:lstStyle/>
          <a:p>
            <a:r>
              <a:rPr lang="en-US" sz="1600">
                <a:latin typeface="Avenir Next LT Pro"/>
              </a:rPr>
              <a:t>NMDOT Local Government sections, housed in all Districts, assist in the process for timely reimbursements and consultation</a:t>
            </a:r>
          </a:p>
          <a:p>
            <a:endParaRPr lang="en-US" sz="1600">
              <a:latin typeface="Avenir Next LT Pro"/>
            </a:endParaRPr>
          </a:p>
          <a:p>
            <a:r>
              <a:rPr lang="en-US" sz="1600">
                <a:latin typeface="Avenir Next LT Pro"/>
                <a:cs typeface="Helvetica"/>
              </a:rPr>
              <a:t>State Funding Coordinator: Oversees TPF, LGRF, Capital Outlay </a:t>
            </a:r>
          </a:p>
          <a:p>
            <a:endParaRPr lang="en-US" sz="1600">
              <a:latin typeface="Avenir Next LT Pro"/>
              <a:cs typeface="Helvetica"/>
            </a:endParaRPr>
          </a:p>
          <a:p>
            <a:r>
              <a:rPr lang="en-US" sz="1600">
                <a:latin typeface="Avenir Next LT Pro"/>
                <a:cs typeface="Helvetica"/>
              </a:rPr>
              <a:t>NMDOT Training available for TPF, LGRF, and Capital Outlay, as they follow different funding cycles, process to request funds</a:t>
            </a:r>
          </a:p>
          <a:p>
            <a:endParaRPr lang="en-US" sz="1600">
              <a:latin typeface="Avenir Next LT Pro"/>
              <a:cs typeface="Helvetica"/>
            </a:endParaRPr>
          </a:p>
          <a:p>
            <a:r>
              <a:rPr lang="en-US" sz="1600">
                <a:latin typeface="Avenir Next LT Pro"/>
                <a:cs typeface="Helvetica"/>
              </a:rPr>
              <a:t>Capital Outaly forms and training materials can be found on DFA's website at: </a:t>
            </a:r>
            <a:r>
              <a:rPr lang="en-US" sz="1600">
                <a:ea typeface="+mn-lt"/>
                <a:cs typeface="+mn-lt"/>
                <a:hlinkClick r:id="rId3"/>
              </a:rPr>
              <a:t>https://www.nmdfa.state.nm.us/infrastructure-planning-and-development-division/</a:t>
            </a:r>
          </a:p>
          <a:p>
            <a:endParaRPr lang="en-US" sz="1600">
              <a:latin typeface="Calibri"/>
              <a:ea typeface="+mn-lt"/>
              <a:cs typeface="Calibri"/>
            </a:endParaRPr>
          </a:p>
          <a:p>
            <a:r>
              <a:rPr lang="en-US" sz="1600">
                <a:latin typeface="Calibri"/>
                <a:ea typeface="+mn-lt"/>
                <a:cs typeface="Calibri"/>
              </a:rPr>
              <a:t>NMDOT's 100% State Funding Handbook can be found on NMDOT's website at: </a:t>
            </a:r>
            <a:r>
              <a:rPr lang="en-US" sz="1600">
                <a:ea typeface="+mn-lt"/>
                <a:cs typeface="+mn-lt"/>
                <a:hlinkClick r:id="rId4"/>
              </a:rPr>
              <a:t>https://www.dot.nm.gov/business-support/project-oversight-division/t-lpa-documents-and-information/</a:t>
            </a:r>
            <a:endParaRPr lang="en-US" sz="1600">
              <a:latin typeface="Calibri"/>
              <a:ea typeface="+mn-lt"/>
              <a:cs typeface="Calibri"/>
            </a:endParaRPr>
          </a:p>
        </p:txBody>
      </p:sp>
      <p:sp>
        <p:nvSpPr>
          <p:cNvPr id="8" name="TextBox 7">
            <a:extLst>
              <a:ext uri="{FF2B5EF4-FFF2-40B4-BE49-F238E27FC236}">
                <a16:creationId xmlns:a16="http://schemas.microsoft.com/office/drawing/2014/main" id="{CB1750F8-105A-4DCB-9550-40374C80C9D9}"/>
              </a:ext>
            </a:extLst>
          </p:cNvPr>
          <p:cNvSpPr txBox="1"/>
          <p:nvPr/>
        </p:nvSpPr>
        <p:spPr>
          <a:xfrm>
            <a:off x="550920" y="1400210"/>
            <a:ext cx="3940692" cy="60016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0" i="0">
                <a:solidFill>
                  <a:schemeClr val="bg1"/>
                </a:solidFill>
                <a:effectLst/>
                <a:latin typeface="Avenir Next LT Pro"/>
                <a:cs typeface="Helvetica"/>
              </a:rPr>
              <a:t>Turnaround time on agreements</a:t>
            </a:r>
            <a:r>
              <a:rPr lang="en-US" sz="1600">
                <a:solidFill>
                  <a:schemeClr val="bg1"/>
                </a:solidFill>
                <a:latin typeface="Avenir Next LT Pro"/>
                <a:cs typeface="Helvetica"/>
              </a:rPr>
              <a:t> and amendments  </a:t>
            </a:r>
            <a:endParaRPr lang="en-US" sz="1600" b="0" i="0">
              <a:solidFill>
                <a:schemeClr val="bg1"/>
              </a:solidFill>
              <a:effectLst/>
              <a:latin typeface="Avenir Next LT Pro"/>
              <a:cs typeface="Helvetica"/>
            </a:endParaRPr>
          </a:p>
          <a:p>
            <a:pPr marL="285750" indent="-285750">
              <a:buFont typeface="Arial" panose="020B0604020202020204" pitchFamily="34" charset="0"/>
              <a:buChar char="•"/>
            </a:pPr>
            <a:endParaRPr lang="en-US" sz="1600">
              <a:solidFill>
                <a:schemeClr val="bg1"/>
              </a:solidFill>
              <a:latin typeface="Avenir Next LT Pro"/>
            </a:endParaRPr>
          </a:p>
          <a:p>
            <a:pPr marL="285750" indent="-285750">
              <a:buFont typeface="Arial" panose="020B0604020202020204" pitchFamily="34" charset="0"/>
              <a:buChar char="•"/>
            </a:pPr>
            <a:r>
              <a:rPr lang="en-US" sz="1600">
                <a:solidFill>
                  <a:schemeClr val="bg1"/>
                </a:solidFill>
                <a:latin typeface="Avenir Next LT Pro"/>
                <a:cs typeface="Helvetica"/>
              </a:rPr>
              <a:t>External processes add more time to obtaining required documentation and signatures </a:t>
            </a:r>
          </a:p>
          <a:p>
            <a:pPr marL="285750" indent="-285750">
              <a:buFont typeface="Arial" panose="020B0604020202020204" pitchFamily="34" charset="0"/>
              <a:buChar char="•"/>
            </a:pPr>
            <a:endParaRPr lang="en-US" sz="1600">
              <a:solidFill>
                <a:schemeClr val="bg1"/>
              </a:solidFill>
              <a:latin typeface="Avenir Next LT Pro"/>
            </a:endParaRPr>
          </a:p>
          <a:p>
            <a:pPr marL="285750" indent="-285750">
              <a:buFont typeface="Arial" panose="020B0604020202020204" pitchFamily="34" charset="0"/>
              <a:buChar char="•"/>
            </a:pPr>
            <a:r>
              <a:rPr lang="en-US" sz="1600">
                <a:solidFill>
                  <a:schemeClr val="bg1"/>
                </a:solidFill>
                <a:latin typeface="Avenir Next LT Pro"/>
                <a:cs typeface="Helvetica"/>
              </a:rPr>
              <a:t>Reauthorizations are not guaranteed, jeopardizing project completion </a:t>
            </a:r>
          </a:p>
          <a:p>
            <a:pPr marL="285750" indent="-285750">
              <a:buFont typeface="Arial" panose="020B0604020202020204" pitchFamily="34" charset="0"/>
              <a:buChar char="•"/>
            </a:pPr>
            <a:endParaRPr lang="en-US" sz="1600">
              <a:solidFill>
                <a:schemeClr val="bg1"/>
              </a:solidFill>
              <a:latin typeface="Avenir Next LT Pro"/>
            </a:endParaRPr>
          </a:p>
          <a:p>
            <a:pPr marL="285750" indent="-285750">
              <a:buFont typeface="Arial" panose="020B0604020202020204" pitchFamily="34" charset="0"/>
              <a:buChar char="•"/>
            </a:pPr>
            <a:r>
              <a:rPr lang="en-US" sz="1600">
                <a:solidFill>
                  <a:schemeClr val="bg1"/>
                </a:solidFill>
                <a:latin typeface="Avenir Next LT Pro"/>
                <a:cs typeface="Helvetica"/>
              </a:rPr>
              <a:t>Not engaging with MPO/RTPO/ Navajo DOT early in planning stage of projects </a:t>
            </a:r>
          </a:p>
          <a:p>
            <a:pPr marL="285750" indent="-285750">
              <a:buFont typeface="Arial" panose="020B0604020202020204" pitchFamily="34" charset="0"/>
              <a:buChar char="•"/>
            </a:pPr>
            <a:endParaRPr lang="en-US" sz="1600">
              <a:solidFill>
                <a:schemeClr val="bg1"/>
              </a:solidFill>
              <a:latin typeface="Avenir Next LT Pro"/>
            </a:endParaRPr>
          </a:p>
          <a:p>
            <a:pPr marL="285750" indent="-285750">
              <a:buFont typeface="Arial" panose="020B0604020202020204" pitchFamily="34" charset="0"/>
              <a:buChar char="•"/>
            </a:pPr>
            <a:r>
              <a:rPr lang="en-US" sz="1600">
                <a:solidFill>
                  <a:schemeClr val="bg1"/>
                </a:solidFill>
                <a:latin typeface="Avenir Next LT Pro"/>
                <a:cs typeface="Helvetica"/>
              </a:rPr>
              <a:t>Capacity in staff to manage and oversee multiple grants/funding </a:t>
            </a:r>
          </a:p>
          <a:p>
            <a:pPr marL="285750" indent="-285750">
              <a:buFont typeface="Arial" panose="020B0604020202020204" pitchFamily="34" charset="0"/>
              <a:buChar char="•"/>
            </a:pPr>
            <a:endParaRPr lang="en-US" sz="1600">
              <a:solidFill>
                <a:schemeClr val="bg1"/>
              </a:solidFill>
              <a:latin typeface="Avenir Next LT Pro"/>
              <a:cs typeface="Helvetica"/>
            </a:endParaRPr>
          </a:p>
          <a:p>
            <a:pPr marL="285750" indent="-285750">
              <a:buFont typeface="Arial" panose="020B0604020202020204" pitchFamily="34" charset="0"/>
              <a:buChar char="•"/>
            </a:pPr>
            <a:r>
              <a:rPr lang="en-US" sz="1600">
                <a:solidFill>
                  <a:schemeClr val="bg1"/>
                </a:solidFill>
                <a:latin typeface="Avenir Next LT Pro"/>
                <a:cs typeface="Helvetica"/>
              </a:rPr>
              <a:t>Timely submissions of Notice of Obligations to encumber Capital Funding</a:t>
            </a:r>
            <a:endParaRPr lang="en-US" sz="1600">
              <a:solidFill>
                <a:schemeClr val="bg1"/>
              </a:solidFill>
              <a:latin typeface="Avenir Next LT Pro"/>
              <a:cs typeface="Helvetica" pitchFamily="2" charset="0"/>
            </a:endParaRPr>
          </a:p>
          <a:p>
            <a:pPr marL="285750" indent="-285750">
              <a:buFont typeface="Arial" panose="020B0604020202020204" pitchFamily="34" charset="0"/>
              <a:buChar char="•"/>
            </a:pPr>
            <a:endParaRPr lang="en-US" sz="1600">
              <a:solidFill>
                <a:schemeClr val="bg1"/>
              </a:solidFill>
              <a:latin typeface="Helvetica" pitchFamily="2" charset="0"/>
              <a:cs typeface="Helvetica" pitchFamily="2" charset="0"/>
            </a:endParaRPr>
          </a:p>
          <a:p>
            <a:endParaRPr lang="en-US" sz="4800">
              <a:solidFill>
                <a:schemeClr val="bg1"/>
              </a:solidFill>
              <a:latin typeface="Helvetica" pitchFamily="2" charset="0"/>
              <a:cs typeface="Helvetica" pitchFamily="2" charset="0"/>
            </a:endParaRPr>
          </a:p>
        </p:txBody>
      </p:sp>
      <p:cxnSp>
        <p:nvCxnSpPr>
          <p:cNvPr id="12" name="Straight Connector 11">
            <a:extLst>
              <a:ext uri="{FF2B5EF4-FFF2-40B4-BE49-F238E27FC236}">
                <a16:creationId xmlns:a16="http://schemas.microsoft.com/office/drawing/2014/main" id="{A0E8F045-7A52-4602-A2D8-F6ABCDBEBE68}"/>
              </a:ext>
            </a:extLst>
          </p:cNvPr>
          <p:cNvCxnSpPr>
            <a:cxnSpLocks/>
          </p:cNvCxnSpPr>
          <p:nvPr/>
        </p:nvCxnSpPr>
        <p:spPr>
          <a:xfrm>
            <a:off x="687030" y="1249372"/>
            <a:ext cx="354443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397F41B-4FD9-323D-1109-6F1323FA6DCE}"/>
              </a:ext>
            </a:extLst>
          </p:cNvPr>
          <p:cNvSpPr txBox="1"/>
          <p:nvPr/>
        </p:nvSpPr>
        <p:spPr>
          <a:xfrm>
            <a:off x="7391033" y="562341"/>
            <a:ext cx="45243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accent4"/>
                </a:solidFill>
                <a:latin typeface="Avenir Next LT Pro"/>
                <a:ea typeface="Calibri"/>
                <a:cs typeface="Calibri"/>
              </a:rPr>
              <a:t>Resources  </a:t>
            </a:r>
            <a:endParaRPr lang="en-US" sz="3600">
              <a:solidFill>
                <a:schemeClr val="accent4"/>
              </a:solidFill>
              <a:latin typeface="Avenir Next LT Pro"/>
            </a:endParaRPr>
          </a:p>
        </p:txBody>
      </p:sp>
    </p:spTree>
    <p:extLst>
      <p:ext uri="{BB962C8B-B14F-4D97-AF65-F5344CB8AC3E}">
        <p14:creationId xmlns:p14="http://schemas.microsoft.com/office/powerpoint/2010/main" val="126028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E1706-0235-F911-35C3-3AB573E1E9FC}"/>
            </a:ext>
          </a:extLst>
        </p:cNvPr>
        <p:cNvGrpSpPr/>
        <p:nvPr/>
      </p:nvGrpSpPr>
      <p:grpSpPr>
        <a:xfrm>
          <a:off x="0" y="0"/>
          <a:ext cx="0" cy="0"/>
          <a:chOff x="0" y="0"/>
          <a:chExt cx="0" cy="0"/>
        </a:xfrm>
      </p:grpSpPr>
      <p:pic>
        <p:nvPicPr>
          <p:cNvPr id="5" name="Picture 4" descr="A screenshot of a video game&#10;&#10;Description automatically generated with medium confidence">
            <a:extLst>
              <a:ext uri="{FF2B5EF4-FFF2-40B4-BE49-F238E27FC236}">
                <a16:creationId xmlns:a16="http://schemas.microsoft.com/office/drawing/2014/main" id="{7F71553C-4EB5-36C5-4B40-6E919E559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extBox 5">
            <a:extLst>
              <a:ext uri="{FF2B5EF4-FFF2-40B4-BE49-F238E27FC236}">
                <a16:creationId xmlns:a16="http://schemas.microsoft.com/office/drawing/2014/main" id="{9A8D84C3-EA79-EF26-0471-CD0C79A76342}"/>
              </a:ext>
            </a:extLst>
          </p:cNvPr>
          <p:cNvSpPr txBox="1"/>
          <p:nvPr/>
        </p:nvSpPr>
        <p:spPr>
          <a:xfrm>
            <a:off x="508487" y="694708"/>
            <a:ext cx="5594949" cy="523220"/>
          </a:xfrm>
          <a:prstGeom prst="rect">
            <a:avLst/>
          </a:prstGeom>
          <a:noFill/>
        </p:spPr>
        <p:txBody>
          <a:bodyPr wrap="square" lIns="91440" tIns="45720" rIns="91440" bIns="45720" rtlCol="0" anchor="t">
            <a:spAutoFit/>
          </a:bodyPr>
          <a:lstStyle/>
          <a:p>
            <a:r>
              <a:rPr lang="en-US" sz="2800">
                <a:solidFill>
                  <a:srgbClr val="FFC000"/>
                </a:solidFill>
                <a:latin typeface="Helvetica"/>
                <a:cs typeface="Helvetica"/>
              </a:rPr>
              <a:t>NMDOT Contact Information </a:t>
            </a:r>
          </a:p>
        </p:txBody>
      </p:sp>
      <p:sp>
        <p:nvSpPr>
          <p:cNvPr id="4" name="TextBox 3">
            <a:extLst>
              <a:ext uri="{FF2B5EF4-FFF2-40B4-BE49-F238E27FC236}">
                <a16:creationId xmlns:a16="http://schemas.microsoft.com/office/drawing/2014/main" id="{C0ED0442-7F11-361C-4347-D4E6443DBEDF}"/>
              </a:ext>
            </a:extLst>
          </p:cNvPr>
          <p:cNvSpPr txBox="1"/>
          <p:nvPr/>
        </p:nvSpPr>
        <p:spPr>
          <a:xfrm>
            <a:off x="699369" y="1447417"/>
            <a:ext cx="568890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Helvetica"/>
                <a:cs typeface="Helvetica"/>
              </a:rPr>
              <a:t>Statewide Coordinator Santa Fe</a:t>
            </a:r>
            <a:endParaRPr lang="en-US">
              <a:solidFill>
                <a:schemeClr val="bg1"/>
              </a:solidFill>
              <a:ea typeface="Calibri"/>
              <a:cs typeface="Calibri"/>
            </a:endParaRPr>
          </a:p>
          <a:p>
            <a:pPr lvl="1"/>
            <a:r>
              <a:rPr lang="en-US" sz="1400">
                <a:solidFill>
                  <a:schemeClr val="bg1"/>
                </a:solidFill>
                <a:latin typeface="Arial"/>
                <a:cs typeface="Arial"/>
              </a:rPr>
              <a:t>• </a:t>
            </a:r>
            <a:r>
              <a:rPr lang="en-US" sz="1400">
                <a:solidFill>
                  <a:schemeClr val="bg1"/>
                </a:solidFill>
                <a:latin typeface="Helvetica"/>
                <a:cs typeface="Helvetica"/>
              </a:rPr>
              <a:t>Clarissa Martinez</a:t>
            </a:r>
            <a:endParaRPr lang="en-US">
              <a:solidFill>
                <a:schemeClr val="bg1"/>
              </a:solidFill>
              <a:ea typeface="Calibri"/>
              <a:cs typeface="Calibri"/>
            </a:endParaRPr>
          </a:p>
          <a:p>
            <a:pPr lvl="1"/>
            <a:r>
              <a:rPr lang="en-US" sz="1400">
                <a:solidFill>
                  <a:schemeClr val="bg1"/>
                </a:solidFill>
                <a:latin typeface="Arial"/>
                <a:cs typeface="Arial"/>
              </a:rPr>
              <a:t>• </a:t>
            </a:r>
            <a:r>
              <a:rPr lang="en-US" sz="1400">
                <a:solidFill>
                  <a:schemeClr val="bg1"/>
                </a:solidFill>
                <a:latin typeface="Helvetica"/>
                <a:cs typeface="Helvetica"/>
              </a:rPr>
              <a:t>State Grant Manager</a:t>
            </a:r>
            <a:endParaRPr lang="en-US">
              <a:solidFill>
                <a:schemeClr val="bg1"/>
              </a:solidFill>
              <a:ea typeface="Calibri"/>
              <a:cs typeface="Calibri"/>
            </a:endParaRPr>
          </a:p>
          <a:p>
            <a:pPr lvl="1"/>
            <a:r>
              <a:rPr lang="en-US" sz="1400">
                <a:solidFill>
                  <a:schemeClr val="bg1"/>
                </a:solidFill>
                <a:latin typeface="Arial"/>
                <a:cs typeface="Arial"/>
              </a:rPr>
              <a:t>• </a:t>
            </a:r>
            <a:r>
              <a:rPr lang="en-US" sz="1400">
                <a:solidFill>
                  <a:schemeClr val="bg1"/>
                </a:solidFill>
                <a:latin typeface="Helvetica"/>
                <a:cs typeface="Helvetica"/>
              </a:rPr>
              <a:t>Phone- 505.699.9946</a:t>
            </a:r>
            <a:endParaRPr lang="en-US">
              <a:solidFill>
                <a:schemeClr val="bg1"/>
              </a:solidFill>
              <a:ea typeface="Calibri"/>
              <a:cs typeface="Calibri"/>
            </a:endParaRPr>
          </a:p>
          <a:p>
            <a:pPr lvl="1"/>
            <a:r>
              <a:rPr lang="en-US" sz="1400">
                <a:solidFill>
                  <a:schemeClr val="bg1"/>
                </a:solidFill>
                <a:latin typeface="Arial"/>
                <a:cs typeface="Arial"/>
              </a:rPr>
              <a:t>• </a:t>
            </a:r>
            <a:r>
              <a:rPr lang="en-US" sz="1400">
                <a:solidFill>
                  <a:schemeClr val="bg1"/>
                </a:solidFill>
                <a:latin typeface="Helvetica"/>
                <a:cs typeface="Helvetica"/>
                <a:hlinkClick r:id="rId3">
                  <a:extLst>
                    <a:ext uri="{A12FA001-AC4F-418D-AE19-62706E023703}">
                      <ahyp:hlinkClr xmlns:ahyp="http://schemas.microsoft.com/office/drawing/2018/hyperlinkcolor" val="tx"/>
                    </a:ext>
                  </a:extLst>
                </a:hlinkClick>
              </a:rPr>
              <a:t>Clarissa.Martinez@dot.nm.gov</a:t>
            </a:r>
            <a:endParaRPr lang="en-US">
              <a:solidFill>
                <a:schemeClr val="bg1"/>
              </a:solidFill>
              <a:ea typeface="Calibri"/>
              <a:cs typeface="Calibri"/>
            </a:endParaRPr>
          </a:p>
          <a:p>
            <a:pPr algn="l"/>
            <a:endParaRPr lang="en-US">
              <a:solidFill>
                <a:schemeClr val="bg1"/>
              </a:solidFill>
              <a:ea typeface="Calibri"/>
              <a:cs typeface="Calibri"/>
            </a:endParaRPr>
          </a:p>
        </p:txBody>
      </p:sp>
      <p:sp>
        <p:nvSpPr>
          <p:cNvPr id="7" name="TextBox 6">
            <a:extLst>
              <a:ext uri="{FF2B5EF4-FFF2-40B4-BE49-F238E27FC236}">
                <a16:creationId xmlns:a16="http://schemas.microsoft.com/office/drawing/2014/main" id="{80454F4B-EE93-79C1-5092-0D1381EF525A}"/>
              </a:ext>
            </a:extLst>
          </p:cNvPr>
          <p:cNvSpPr txBox="1"/>
          <p:nvPr/>
        </p:nvSpPr>
        <p:spPr>
          <a:xfrm>
            <a:off x="2442575" y="2891022"/>
            <a:ext cx="346553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Helvetica"/>
                <a:cs typeface="Helvetica"/>
              </a:rPr>
              <a:t>District Coordinators</a:t>
            </a:r>
            <a:endParaRPr lang="en-US">
              <a:solidFill>
                <a:schemeClr val="bg1"/>
              </a:solidFill>
              <a:ea typeface="Calibri"/>
              <a:cs typeface="Calibri"/>
            </a:endParaRPr>
          </a:p>
          <a:p>
            <a:endParaRPr lang="en-US" sz="1400" b="1">
              <a:solidFill>
                <a:schemeClr val="bg1"/>
              </a:solidFill>
              <a:latin typeface="Helvetica"/>
              <a:cs typeface="Helvetica"/>
            </a:endParaRPr>
          </a:p>
          <a:p>
            <a:pPr lvl="1"/>
            <a:r>
              <a:rPr lang="en-US" sz="1400">
                <a:solidFill>
                  <a:schemeClr val="bg1"/>
                </a:solidFill>
                <a:latin typeface="Helvetica"/>
                <a:cs typeface="Helvetica"/>
              </a:rPr>
              <a:t>District 1: Debra Hudson </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rPr>
              <a:t>Phone- 575.640.2779</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hlinkClick r:id="rId4">
                  <a:extLst>
                    <a:ext uri="{A12FA001-AC4F-418D-AE19-62706E023703}">
                      <ahyp:hlinkClr xmlns:ahyp="http://schemas.microsoft.com/office/drawing/2018/hyperlinkcolor" val="tx"/>
                    </a:ext>
                  </a:extLst>
                </a:hlinkClick>
              </a:rPr>
              <a:t>DebraA.Hudson@dot.nm.gov</a:t>
            </a:r>
            <a:endParaRPr lang="en-US">
              <a:solidFill>
                <a:schemeClr val="bg1"/>
              </a:solidFill>
              <a:ea typeface="Calibri"/>
              <a:cs typeface="Calibri"/>
            </a:endParaRPr>
          </a:p>
          <a:p>
            <a:pPr lvl="1"/>
            <a:endParaRPr lang="en-US" sz="1400">
              <a:solidFill>
                <a:schemeClr val="bg1"/>
              </a:solidFill>
              <a:latin typeface="Helvetica"/>
              <a:cs typeface="Helvetica"/>
            </a:endParaRPr>
          </a:p>
          <a:p>
            <a:pPr lvl="1"/>
            <a:r>
              <a:rPr lang="en-US" sz="1400">
                <a:solidFill>
                  <a:schemeClr val="bg1"/>
                </a:solidFill>
                <a:latin typeface="Helvetica"/>
                <a:cs typeface="Helvetica"/>
              </a:rPr>
              <a:t>District 2: Libby Coslin </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rPr>
              <a:t>Phone- 575.840.3373</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hlinkClick r:id="rId5">
                  <a:extLst>
                    <a:ext uri="{A12FA001-AC4F-418D-AE19-62706E023703}">
                      <ahyp:hlinkClr xmlns:ahyp="http://schemas.microsoft.com/office/drawing/2018/hyperlinkcolor" val="tx"/>
                    </a:ext>
                  </a:extLst>
                </a:hlinkClick>
              </a:rPr>
              <a:t>Libby.Coslin2@dot.nm.gov</a:t>
            </a:r>
            <a:endParaRPr lang="en-US">
              <a:solidFill>
                <a:schemeClr val="bg1"/>
              </a:solidFill>
              <a:ea typeface="Calibri"/>
              <a:cs typeface="Calibri"/>
            </a:endParaRPr>
          </a:p>
          <a:p>
            <a:pPr lvl="1"/>
            <a:endParaRPr lang="en-US" sz="1400">
              <a:solidFill>
                <a:schemeClr val="bg1"/>
              </a:solidFill>
              <a:latin typeface="Helvetica"/>
              <a:cs typeface="Helvetica"/>
            </a:endParaRPr>
          </a:p>
          <a:p>
            <a:pPr lvl="1"/>
            <a:r>
              <a:rPr lang="en-US" sz="1400">
                <a:solidFill>
                  <a:schemeClr val="bg1"/>
                </a:solidFill>
                <a:latin typeface="Helvetica"/>
                <a:cs typeface="Helvetica"/>
              </a:rPr>
              <a:t>District 3: Peter Kubiak </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rPr>
              <a:t>Phone- 505.249.5718</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hlinkClick r:id="rId6">
                  <a:extLst>
                    <a:ext uri="{A12FA001-AC4F-418D-AE19-62706E023703}">
                      <ahyp:hlinkClr xmlns:ahyp="http://schemas.microsoft.com/office/drawing/2018/hyperlinkcolor" val="tx"/>
                    </a:ext>
                  </a:extLst>
                </a:hlinkClick>
              </a:rPr>
              <a:t>Peter.Kubiak@dot.nm.gov</a:t>
            </a:r>
            <a:endParaRPr lang="en-US">
              <a:solidFill>
                <a:schemeClr val="bg1"/>
              </a:solidFill>
              <a:ea typeface="Calibri"/>
              <a:cs typeface="Calibri"/>
            </a:endParaRPr>
          </a:p>
          <a:p>
            <a:pPr algn="l"/>
            <a:endParaRPr lang="en-US">
              <a:solidFill>
                <a:schemeClr val="bg1"/>
              </a:solidFill>
              <a:ea typeface="Calibri"/>
              <a:cs typeface="Calibri"/>
            </a:endParaRPr>
          </a:p>
        </p:txBody>
      </p:sp>
      <p:sp>
        <p:nvSpPr>
          <p:cNvPr id="8" name="TextBox 7">
            <a:extLst>
              <a:ext uri="{FF2B5EF4-FFF2-40B4-BE49-F238E27FC236}">
                <a16:creationId xmlns:a16="http://schemas.microsoft.com/office/drawing/2014/main" id="{7AB378BB-561F-19D5-A891-5FAFCB90147D}"/>
              </a:ext>
            </a:extLst>
          </p:cNvPr>
          <p:cNvSpPr txBox="1"/>
          <p:nvPr/>
        </p:nvSpPr>
        <p:spPr>
          <a:xfrm>
            <a:off x="5976962" y="3309660"/>
            <a:ext cx="3465534"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400">
                <a:solidFill>
                  <a:schemeClr val="bg1"/>
                </a:solidFill>
                <a:latin typeface="Helvetica"/>
                <a:cs typeface="Helvetica"/>
              </a:rPr>
              <a:t>District 4: John Herrera</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rPr>
              <a:t>Phone- 505.617.1020</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ea typeface="+mn-lt"/>
                <a:cs typeface="+mn-lt"/>
                <a:hlinkClick r:id="rId7">
                  <a:extLst>
                    <a:ext uri="{A12FA001-AC4F-418D-AE19-62706E023703}">
                      <ahyp:hlinkClr xmlns:ahyp="http://schemas.microsoft.com/office/drawing/2018/hyperlinkcolor" val="tx"/>
                    </a:ext>
                  </a:extLst>
                </a:hlinkClick>
              </a:rPr>
              <a:t>JohnA.Herrera@dot.nm.gov</a:t>
            </a:r>
            <a:endParaRPr lang="en-US" sz="1400">
              <a:solidFill>
                <a:schemeClr val="bg1"/>
              </a:solidFill>
              <a:latin typeface="Helvetica"/>
              <a:ea typeface="+mn-lt"/>
              <a:cs typeface="+mn-lt"/>
            </a:endParaRPr>
          </a:p>
          <a:p>
            <a:pPr lvl="1"/>
            <a:endParaRPr lang="en-US" sz="1400">
              <a:solidFill>
                <a:schemeClr val="bg1"/>
              </a:solidFill>
              <a:latin typeface="Calibri"/>
              <a:ea typeface="Calibri"/>
              <a:cs typeface="Calibri"/>
            </a:endParaRPr>
          </a:p>
          <a:p>
            <a:pPr lvl="1"/>
            <a:r>
              <a:rPr lang="en-US" sz="1400">
                <a:solidFill>
                  <a:schemeClr val="bg1"/>
                </a:solidFill>
                <a:latin typeface="Helvetica"/>
                <a:cs typeface="Helvetica"/>
              </a:rPr>
              <a:t>District 5: Amanda Nino</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rPr>
              <a:t>Phone- 505.660.6357</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hlinkClick r:id="rId8">
                  <a:extLst>
                    <a:ext uri="{A12FA001-AC4F-418D-AE19-62706E023703}">
                      <ahyp:hlinkClr xmlns:ahyp="http://schemas.microsoft.com/office/drawing/2018/hyperlinkcolor" val="tx"/>
                    </a:ext>
                  </a:extLst>
                </a:hlinkClick>
              </a:rPr>
              <a:t>Amanda.Nino@dot.nm.gov</a:t>
            </a:r>
            <a:endParaRPr lang="en-US">
              <a:solidFill>
                <a:schemeClr val="bg1"/>
              </a:solidFill>
              <a:ea typeface="Calibri"/>
              <a:cs typeface="Calibri"/>
              <a:hlinkClick r:id="" action="ppaction://noaction">
                <a:extLst>
                  <a:ext uri="{A12FA001-AC4F-418D-AE19-62706E023703}">
                    <ahyp:hlinkClr xmlns:ahyp="http://schemas.microsoft.com/office/drawing/2018/hyperlinkcolor" val="tx"/>
                  </a:ext>
                </a:extLst>
              </a:hlinkClick>
            </a:endParaRPr>
          </a:p>
          <a:p>
            <a:pPr lvl="1"/>
            <a:endParaRPr lang="en-US" sz="1400">
              <a:solidFill>
                <a:schemeClr val="bg1"/>
              </a:solidFill>
              <a:latin typeface="Helvetica"/>
              <a:cs typeface="Helvetica"/>
            </a:endParaRPr>
          </a:p>
          <a:p>
            <a:pPr lvl="1"/>
            <a:r>
              <a:rPr lang="en-US" sz="1400">
                <a:solidFill>
                  <a:schemeClr val="bg1"/>
                </a:solidFill>
                <a:latin typeface="Helvetica"/>
                <a:cs typeface="Helvetica"/>
              </a:rPr>
              <a:t>District 6: Kyle Slim</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cs typeface="Helvetica"/>
              </a:rPr>
              <a:t>Phone- 505.240.1669</a:t>
            </a:r>
            <a:endParaRPr lang="en-US">
              <a:solidFill>
                <a:schemeClr val="bg1"/>
              </a:solidFill>
              <a:ea typeface="Calibri"/>
              <a:cs typeface="Calibri"/>
            </a:endParaRPr>
          </a:p>
          <a:p>
            <a:pPr marL="742950" lvl="1" indent="-285750">
              <a:buFont typeface="Arial"/>
              <a:buChar char="•"/>
            </a:pPr>
            <a:r>
              <a:rPr lang="en-US" sz="1400">
                <a:solidFill>
                  <a:schemeClr val="bg1"/>
                </a:solidFill>
                <a:latin typeface="Helvetica"/>
                <a:ea typeface="+mn-lt"/>
                <a:cs typeface="+mn-lt"/>
                <a:hlinkClick r:id="rId9">
                  <a:extLst>
                    <a:ext uri="{A12FA001-AC4F-418D-AE19-62706E023703}">
                      <ahyp:hlinkClr xmlns:ahyp="http://schemas.microsoft.com/office/drawing/2018/hyperlinkcolor" val="tx"/>
                    </a:ext>
                  </a:extLst>
                </a:hlinkClick>
              </a:rPr>
              <a:t>Kyle.Slim@dot.nm.gov</a:t>
            </a:r>
            <a:endParaRPr lang="en-US" sz="1400">
              <a:solidFill>
                <a:schemeClr val="bg1"/>
              </a:solidFill>
              <a:latin typeface="Helvetica"/>
              <a:ea typeface="+mn-lt"/>
              <a:cs typeface="+mn-lt"/>
            </a:endParaRPr>
          </a:p>
          <a:p>
            <a:pPr lvl="1"/>
            <a:endParaRPr lang="en-US" sz="1400">
              <a:solidFill>
                <a:schemeClr val="bg1"/>
              </a:solidFill>
              <a:latin typeface="Helvetica"/>
              <a:ea typeface="Calibri"/>
              <a:cs typeface="Helvetica"/>
            </a:endParaRPr>
          </a:p>
          <a:p>
            <a:endParaRPr lang="en-US">
              <a:solidFill>
                <a:schemeClr val="bg1"/>
              </a:solidFill>
              <a:latin typeface="Calibri" panose="020F0502020204030204"/>
              <a:ea typeface="Calibri"/>
              <a:cs typeface="Calibri"/>
            </a:endParaRPr>
          </a:p>
        </p:txBody>
      </p:sp>
    </p:spTree>
    <p:extLst>
      <p:ext uri="{BB962C8B-B14F-4D97-AF65-F5344CB8AC3E}">
        <p14:creationId xmlns:p14="http://schemas.microsoft.com/office/powerpoint/2010/main" val="176958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95ADD-A96F-BF8C-CE37-1EBB48A25158}"/>
            </a:ext>
          </a:extLst>
        </p:cNvPr>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CE38A98-1684-86CE-3BF2-4AF8735E0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5AC5EF53-FAC0-B550-1C44-32ECB541B537}"/>
              </a:ext>
            </a:extLst>
          </p:cNvPr>
          <p:cNvSpPr txBox="1"/>
          <p:nvPr/>
        </p:nvSpPr>
        <p:spPr>
          <a:xfrm>
            <a:off x="1684429" y="531669"/>
            <a:ext cx="8552888" cy="523220"/>
          </a:xfrm>
          <a:prstGeom prst="rect">
            <a:avLst/>
          </a:prstGeom>
          <a:noFill/>
        </p:spPr>
        <p:txBody>
          <a:bodyPr wrap="square" lIns="91440" tIns="45720" rIns="91440" bIns="45720" rtlCol="0" anchor="t">
            <a:spAutoFit/>
          </a:bodyPr>
          <a:lstStyle/>
          <a:p>
            <a:pPr algn="ctr"/>
            <a:r>
              <a:rPr lang="en-US" sz="2800">
                <a:solidFill>
                  <a:srgbClr val="FFC000"/>
                </a:solidFill>
                <a:latin typeface="Helvetica"/>
                <a:cs typeface="Helvetica"/>
              </a:rPr>
              <a:t>Transportation Project Funds (TPF) </a:t>
            </a:r>
          </a:p>
        </p:txBody>
      </p:sp>
      <p:sp>
        <p:nvSpPr>
          <p:cNvPr id="2" name="TextBox 1">
            <a:extLst>
              <a:ext uri="{FF2B5EF4-FFF2-40B4-BE49-F238E27FC236}">
                <a16:creationId xmlns:a16="http://schemas.microsoft.com/office/drawing/2014/main" id="{3A9A1E83-FA16-7A22-E4B5-D1106009AF78}"/>
              </a:ext>
            </a:extLst>
          </p:cNvPr>
          <p:cNvSpPr txBox="1"/>
          <p:nvPr/>
        </p:nvSpPr>
        <p:spPr>
          <a:xfrm>
            <a:off x="1456675" y="2044460"/>
            <a:ext cx="9136562" cy="3973395"/>
          </a:xfrm>
          <a:prstGeom prst="rect">
            <a:avLst/>
          </a:prstGeom>
          <a:noFill/>
        </p:spPr>
        <p:txBody>
          <a:bodyPr wrap="square" lIns="91440" tIns="45720" rIns="91440" bIns="45720" rtlCol="0" anchor="t">
            <a:spAutoFit/>
          </a:bodyPr>
          <a:lstStyle/>
          <a:p>
            <a:pPr marL="285750" indent="-285750" defTabSz="457200">
              <a:spcBef>
                <a:spcPct val="20000"/>
              </a:spcBef>
              <a:spcAft>
                <a:spcPts val="600"/>
              </a:spcAft>
              <a:buClr>
                <a:schemeClr val="accent2"/>
              </a:buClr>
              <a:buSzPct val="145000"/>
              <a:buFont typeface="Arial"/>
              <a:buChar char="•"/>
              <a:defRPr/>
            </a:pPr>
            <a:r>
              <a:rPr lang="en-US">
                <a:latin typeface="Avenir Next LT Pro"/>
                <a:cs typeface="Helvetica"/>
              </a:rPr>
              <a:t>100% State Funding: 95% State Match, 5% Local Entity Match</a:t>
            </a:r>
            <a:endParaRPr lang="en-US">
              <a:latin typeface="Calibri" panose="020F0502020204030204"/>
              <a:ea typeface="Calibri" panose="020F0502020204030204"/>
              <a:cs typeface="Calibri" panose="020F0502020204030204"/>
            </a:endParaRPr>
          </a:p>
          <a:p>
            <a:pPr marL="285750" indent="-285750">
              <a:spcBef>
                <a:spcPct val="20000"/>
              </a:spcBef>
              <a:spcAft>
                <a:spcPts val="600"/>
              </a:spcAft>
              <a:buClr>
                <a:srgbClr val="ED7D31"/>
              </a:buClr>
              <a:buSzPct val="145000"/>
              <a:buFont typeface="Arial"/>
              <a:buChar char="•"/>
            </a:pPr>
            <a:r>
              <a:rPr lang="en-US">
                <a:latin typeface="Avenir Next LT Pro"/>
                <a:ea typeface="Calibri" panose="020F0502020204030204"/>
                <a:cs typeface="Helvetica"/>
              </a:rPr>
              <a:t>Disbursement based </a:t>
            </a:r>
          </a:p>
          <a:p>
            <a:pPr marL="285750" indent="-285750">
              <a:spcBef>
                <a:spcPct val="20000"/>
              </a:spcBef>
              <a:spcAft>
                <a:spcPts val="600"/>
              </a:spcAft>
              <a:buClr>
                <a:srgbClr val="ED7D31"/>
              </a:buClr>
              <a:buSzPct val="145000"/>
              <a:buFont typeface="Arial"/>
              <a:buChar char="•"/>
            </a:pPr>
            <a:r>
              <a:rPr lang="en-US">
                <a:latin typeface="Avenir Next LT Pro"/>
                <a:ea typeface="Calibri" panose="020F0502020204030204"/>
                <a:cs typeface="Helvetica"/>
              </a:rPr>
              <a:t>Resolution of sponsorship from entity's governing body required, indicating the availability of the proposed match </a:t>
            </a:r>
            <a:endParaRPr lang="en-US">
              <a:solidFill>
                <a:prstClr val="black"/>
              </a:solidFill>
              <a:latin typeface="Calibri" panose="020F0502020204030204"/>
              <a:ea typeface="Calibri" panose="020F0502020204030204"/>
              <a:cs typeface="Calibri"/>
            </a:endParaRPr>
          </a:p>
          <a:p>
            <a:pPr marL="285750" indent="-285750">
              <a:spcBef>
                <a:spcPct val="20000"/>
              </a:spcBef>
              <a:spcAft>
                <a:spcPts val="600"/>
              </a:spcAft>
              <a:buClr>
                <a:srgbClr val="ED7D31"/>
              </a:buClr>
              <a:buSzPct val="145000"/>
              <a:buFont typeface="Arial"/>
              <a:buChar char="•"/>
            </a:pPr>
            <a:r>
              <a:rPr lang="en-US">
                <a:solidFill>
                  <a:prstClr val="black"/>
                </a:solidFill>
                <a:latin typeface="Avenir Next LT Pro"/>
                <a:ea typeface="Calibri" panose="020F0502020204030204"/>
                <a:cs typeface="Helvetica"/>
              </a:rPr>
              <a:t>All grants awarded funds must be spent no later than 30 months from the effective date of the grant agreement </a:t>
            </a:r>
            <a:endParaRPr lang="en-US">
              <a:solidFill>
                <a:prstClr val="black"/>
              </a:solidFill>
              <a:ea typeface="Calibri"/>
              <a:cs typeface="Calibri"/>
            </a:endParaRPr>
          </a:p>
          <a:p>
            <a:pPr marL="285750" indent="-285750">
              <a:spcBef>
                <a:spcPct val="20000"/>
              </a:spcBef>
              <a:spcAft>
                <a:spcPts val="600"/>
              </a:spcAft>
              <a:buClr>
                <a:srgbClr val="ED7D31"/>
              </a:buClr>
              <a:buSzPct val="145000"/>
              <a:buFont typeface="Arial"/>
              <a:buChar char="•"/>
            </a:pPr>
            <a:r>
              <a:rPr lang="en-US">
                <a:solidFill>
                  <a:prstClr val="black"/>
                </a:solidFill>
                <a:latin typeface="Avenir Next LT Pro"/>
                <a:ea typeface="Calibri" panose="020F0502020204030204"/>
                <a:cs typeface="Helvetica"/>
              </a:rPr>
              <a:t>Final project selection and funding amounts will be determined by the State Transportation Commission </a:t>
            </a:r>
          </a:p>
          <a:p>
            <a:pPr>
              <a:spcBef>
                <a:spcPct val="20000"/>
              </a:spcBef>
              <a:spcAft>
                <a:spcPts val="600"/>
              </a:spcAft>
            </a:pPr>
            <a:endParaRPr lang="en-US" sz="1700">
              <a:solidFill>
                <a:prstClr val="black"/>
              </a:solidFill>
              <a:latin typeface="Avenir Next LT Pro"/>
              <a:ea typeface="Calibri" panose="020F0502020204030204"/>
              <a:cs typeface="Helvetica"/>
            </a:endParaRPr>
          </a:p>
          <a:p>
            <a:pPr marL="742950" lvl="1" indent="-285750">
              <a:spcBef>
                <a:spcPct val="20000"/>
              </a:spcBef>
              <a:spcAft>
                <a:spcPts val="600"/>
              </a:spcAft>
              <a:buClr>
                <a:srgbClr val="ED7D31"/>
              </a:buClr>
              <a:buSzPct val="145000"/>
              <a:buFont typeface="Arial"/>
              <a:buChar char="•"/>
            </a:pPr>
            <a:endParaRPr lang="en-US" sz="1700">
              <a:solidFill>
                <a:prstClr val="black"/>
              </a:solidFill>
              <a:latin typeface="Avenir Next LT Pro"/>
              <a:ea typeface="Calibri" panose="020F0502020204030204"/>
              <a:cs typeface="Helvetica"/>
            </a:endParaRPr>
          </a:p>
          <a:p>
            <a:endParaRPr lang="en-US">
              <a:solidFill>
                <a:prstClr val="black"/>
              </a:solidFill>
              <a:latin typeface="Calibri" panose="020F0502020204030204"/>
              <a:ea typeface="Calibri" panose="020F0502020204030204"/>
              <a:cs typeface="Calibri" panose="020F0502020204030204"/>
            </a:endParaRPr>
          </a:p>
        </p:txBody>
      </p:sp>
      <p:sp>
        <p:nvSpPr>
          <p:cNvPr id="4" name="TextBox 3">
            <a:extLst>
              <a:ext uri="{FF2B5EF4-FFF2-40B4-BE49-F238E27FC236}">
                <a16:creationId xmlns:a16="http://schemas.microsoft.com/office/drawing/2014/main" id="{F4515ACC-B2A8-9A78-F12A-D87A3F6A5413}"/>
              </a:ext>
            </a:extLst>
          </p:cNvPr>
          <p:cNvSpPr txBox="1"/>
          <p:nvPr/>
        </p:nvSpPr>
        <p:spPr>
          <a:xfrm>
            <a:off x="643264" y="5062000"/>
            <a:ext cx="10768292"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venir Next LT Pro"/>
                <a:ea typeface="Calibri"/>
                <a:cs typeface="Calibri"/>
              </a:rPr>
              <a:t>Eligible projects: </a:t>
            </a:r>
            <a:r>
              <a:rPr lang="en-US" sz="1600">
                <a:latin typeface="Avenir Next LT Pro"/>
                <a:ea typeface="Calibri"/>
                <a:cs typeface="Calibri"/>
              </a:rPr>
              <a:t>environmental and other studies, planning, design, construction and acquisition of rights of way necessary for the development of transportation infrastructure, and includes highways, streets, roadways, bridges, crossing structures, parking facilities, including all areas for vehicular, transit, bicycle or pedestrian use for travel, ingress, egress and parking.</a:t>
            </a:r>
            <a:endParaRPr lang="en-US" sz="1600">
              <a:ea typeface="Calibri"/>
              <a:cs typeface="Calibri"/>
            </a:endParaRPr>
          </a:p>
          <a:p>
            <a:endParaRPr lang="en-US">
              <a:ea typeface="Calibri"/>
              <a:cs typeface="Calibri"/>
            </a:endParaRPr>
          </a:p>
        </p:txBody>
      </p:sp>
    </p:spTree>
    <p:extLst>
      <p:ext uri="{BB962C8B-B14F-4D97-AF65-F5344CB8AC3E}">
        <p14:creationId xmlns:p14="http://schemas.microsoft.com/office/powerpoint/2010/main" val="87236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51F957C-1EC9-4503-90E4-7AA850669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9D61476C-1FD1-4495-AD55-7E407C6B5A95}"/>
              </a:ext>
            </a:extLst>
          </p:cNvPr>
          <p:cNvSpPr txBox="1"/>
          <p:nvPr/>
        </p:nvSpPr>
        <p:spPr>
          <a:xfrm>
            <a:off x="1457294" y="568304"/>
            <a:ext cx="8552888" cy="584775"/>
          </a:xfrm>
          <a:prstGeom prst="rect">
            <a:avLst/>
          </a:prstGeom>
          <a:noFill/>
        </p:spPr>
        <p:txBody>
          <a:bodyPr wrap="square" lIns="91440" tIns="45720" rIns="91440" bIns="45720" rtlCol="0" anchor="t">
            <a:spAutoFit/>
          </a:bodyPr>
          <a:lstStyle/>
          <a:p>
            <a:pPr algn="ctr"/>
            <a:r>
              <a:rPr lang="en-US" sz="3200">
                <a:solidFill>
                  <a:srgbClr val="FFC000"/>
                </a:solidFill>
                <a:latin typeface="Avenir Next LT Pro"/>
                <a:cs typeface="Helvetica"/>
              </a:rPr>
              <a:t>TPF Call for Projects</a:t>
            </a:r>
          </a:p>
        </p:txBody>
      </p:sp>
      <p:sp>
        <p:nvSpPr>
          <p:cNvPr id="2" name="TextBox 1">
            <a:extLst>
              <a:ext uri="{FF2B5EF4-FFF2-40B4-BE49-F238E27FC236}">
                <a16:creationId xmlns:a16="http://schemas.microsoft.com/office/drawing/2014/main" id="{46009BC3-6181-AC77-4079-37B8DC0CAA3C}"/>
              </a:ext>
            </a:extLst>
          </p:cNvPr>
          <p:cNvSpPr txBox="1"/>
          <p:nvPr/>
        </p:nvSpPr>
        <p:spPr>
          <a:xfrm>
            <a:off x="1595886" y="2044460"/>
            <a:ext cx="8997351" cy="4099584"/>
          </a:xfrm>
          <a:prstGeom prst="rect">
            <a:avLst/>
          </a:prstGeom>
          <a:noFill/>
        </p:spPr>
        <p:txBody>
          <a:bodyPr wrap="square" lIns="91440" tIns="45720" rIns="91440" bIns="45720" rtlCol="0" anchor="t">
            <a:spAutoFit/>
          </a:bodyPr>
          <a:lstStyle/>
          <a:p>
            <a:pPr marL="285750" lvl="0" indent="-285750" defTabSz="457200">
              <a:spcBef>
                <a:spcPct val="20000"/>
              </a:spcBef>
              <a:spcAft>
                <a:spcPts val="600"/>
              </a:spcAft>
              <a:buClr>
                <a:schemeClr val="accent2"/>
              </a:buClr>
              <a:buSzPct val="145000"/>
              <a:buFont typeface="Arial"/>
              <a:buChar char="•"/>
              <a:defRPr/>
            </a:pPr>
            <a:r>
              <a:rPr lang="en-US" sz="1700">
                <a:solidFill>
                  <a:prstClr val="black"/>
                </a:solidFill>
                <a:latin typeface="Avenir Next LT Pro" panose="020B0504020202020204" pitchFamily="34" charset="0"/>
                <a:cs typeface="Helvetica" panose="020B0604020202020204" pitchFamily="34" charset="0"/>
              </a:rPr>
              <a:t>January - Call for Projects letter sent to all Metropolitan Planning Organizations (MPO) and Regional Transportation Planning Organizations (RTPO).</a:t>
            </a:r>
          </a:p>
          <a:p>
            <a:pPr marL="742950" lvl="1" indent="-285750" defTabSz="457200">
              <a:spcBef>
                <a:spcPct val="20000"/>
              </a:spcBef>
              <a:spcAft>
                <a:spcPts val="600"/>
              </a:spcAft>
              <a:buClr>
                <a:schemeClr val="accent2"/>
              </a:buClr>
              <a:buSzPct val="145000"/>
              <a:buFont typeface="Arial"/>
              <a:buChar char="•"/>
              <a:defRPr/>
            </a:pPr>
            <a:r>
              <a:rPr lang="en-US" sz="1700">
                <a:solidFill>
                  <a:prstClr val="black"/>
                </a:solidFill>
                <a:latin typeface="Avenir Next LT Pro" panose="020B0504020202020204" pitchFamily="34" charset="0"/>
                <a:cs typeface="Helvetica" panose="020B0604020202020204" pitchFamily="34" charset="0"/>
              </a:rPr>
              <a:t>Only counties, municipalities, and tribal entities are eligible to apply for TPF funds</a:t>
            </a:r>
          </a:p>
          <a:p>
            <a:pPr marL="285750" lvl="0" indent="-285750" defTabSz="457200">
              <a:spcBef>
                <a:spcPct val="20000"/>
              </a:spcBef>
              <a:spcAft>
                <a:spcPts val="600"/>
              </a:spcAft>
              <a:buClr>
                <a:schemeClr val="accent2"/>
              </a:buClr>
              <a:buSzPct val="145000"/>
              <a:buFont typeface="Arial"/>
              <a:buChar char="•"/>
              <a:defRPr/>
            </a:pPr>
            <a:r>
              <a:rPr lang="en-US" sz="1700">
                <a:solidFill>
                  <a:prstClr val="black"/>
                </a:solidFill>
                <a:latin typeface="Avenir Next LT Pro" panose="020B0504020202020204" pitchFamily="34" charset="0"/>
                <a:cs typeface="Helvetica" panose="020B0604020202020204" pitchFamily="34" charset="0"/>
              </a:rPr>
              <a:t>Local Entities must submit their applications to their MPO/RTPO for review and ranking.</a:t>
            </a:r>
          </a:p>
          <a:p>
            <a:pPr marL="285750" lvl="0" indent="-285750" defTabSz="457200">
              <a:spcBef>
                <a:spcPct val="20000"/>
              </a:spcBef>
              <a:spcAft>
                <a:spcPts val="600"/>
              </a:spcAft>
              <a:buClr>
                <a:schemeClr val="accent2"/>
              </a:buClr>
              <a:buSzPct val="145000"/>
              <a:buFont typeface="Arial"/>
              <a:buChar char="•"/>
              <a:defRPr/>
            </a:pPr>
            <a:r>
              <a:rPr lang="en-US" sz="1700">
                <a:solidFill>
                  <a:prstClr val="black"/>
                </a:solidFill>
                <a:latin typeface="Avenir Next LT Pro" panose="020B0504020202020204" pitchFamily="34" charset="0"/>
                <a:cs typeface="Helvetica" panose="020B0604020202020204" pitchFamily="34" charset="0"/>
              </a:rPr>
              <a:t>MPO/RTPO’s will meet with NMDOT staff to review applications and obtain any require signatures.</a:t>
            </a:r>
          </a:p>
          <a:p>
            <a:pPr marL="285750" lvl="0" indent="-285750" defTabSz="457200">
              <a:spcBef>
                <a:spcPct val="20000"/>
              </a:spcBef>
              <a:spcAft>
                <a:spcPts val="600"/>
              </a:spcAft>
              <a:buClr>
                <a:schemeClr val="accent2"/>
              </a:buClr>
              <a:buSzPct val="145000"/>
              <a:buFont typeface="Arial"/>
              <a:buChar char="•"/>
              <a:defRPr/>
            </a:pPr>
            <a:r>
              <a:rPr lang="en-US" sz="1700">
                <a:solidFill>
                  <a:prstClr val="black"/>
                </a:solidFill>
                <a:latin typeface="Avenir Next LT Pro"/>
                <a:cs typeface="Helvetica"/>
              </a:rPr>
              <a:t>After MPO/RTPO and NMDOT review MPO/RTPO will upload final applications to NMDOT’s FTP server.</a:t>
            </a:r>
          </a:p>
          <a:p>
            <a:pPr marL="742950" lvl="1" indent="-285750" defTabSz="457200">
              <a:spcBef>
                <a:spcPct val="20000"/>
              </a:spcBef>
              <a:spcAft>
                <a:spcPts val="600"/>
              </a:spcAft>
              <a:buClr>
                <a:schemeClr val="accent2"/>
              </a:buClr>
              <a:buSzPct val="145000"/>
              <a:buFont typeface="Arial"/>
              <a:buChar char="•"/>
              <a:defRPr/>
            </a:pPr>
            <a:r>
              <a:rPr lang="en-US" sz="1700">
                <a:solidFill>
                  <a:prstClr val="black"/>
                </a:solidFill>
                <a:latin typeface="Avenir Next LT Pro"/>
                <a:cs typeface="Helvetica"/>
              </a:rPr>
              <a:t>Deadline to submit application is May 31st of each year by 5 pm. </a:t>
            </a:r>
          </a:p>
          <a:p>
            <a:pPr marL="742950" lvl="1" indent="-285750">
              <a:spcBef>
                <a:spcPct val="20000"/>
              </a:spcBef>
              <a:spcAft>
                <a:spcPts val="600"/>
              </a:spcAft>
              <a:buClr>
                <a:srgbClr val="ED7D31"/>
              </a:buClr>
              <a:buSzPct val="145000"/>
              <a:buFont typeface="Arial"/>
              <a:buChar char="•"/>
            </a:pPr>
            <a:endParaRPr lang="en-US" sz="1700">
              <a:solidFill>
                <a:prstClr val="black"/>
              </a:solidFill>
              <a:latin typeface="Avenir Next LT Pro"/>
              <a:ea typeface="Calibri" panose="020F0502020204030204"/>
              <a:cs typeface="Helvetica"/>
            </a:endParaRPr>
          </a:p>
          <a:p>
            <a:endParaRPr lang="en-US">
              <a:solidFill>
                <a:prstClr val="black"/>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60510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with medium confidence">
            <a:extLst>
              <a:ext uri="{FF2B5EF4-FFF2-40B4-BE49-F238E27FC236}">
                <a16:creationId xmlns:a16="http://schemas.microsoft.com/office/drawing/2014/main" id="{FF3C0AFD-851B-4F7E-A040-B66F208F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extBox 5">
            <a:extLst>
              <a:ext uri="{FF2B5EF4-FFF2-40B4-BE49-F238E27FC236}">
                <a16:creationId xmlns:a16="http://schemas.microsoft.com/office/drawing/2014/main" id="{9D61476C-1FD1-4495-AD55-7E407C6B5A95}"/>
              </a:ext>
            </a:extLst>
          </p:cNvPr>
          <p:cNvSpPr txBox="1"/>
          <p:nvPr/>
        </p:nvSpPr>
        <p:spPr>
          <a:xfrm>
            <a:off x="691595" y="605921"/>
            <a:ext cx="8918231" cy="2308324"/>
          </a:xfrm>
          <a:prstGeom prst="rect">
            <a:avLst/>
          </a:prstGeom>
          <a:noFill/>
        </p:spPr>
        <p:txBody>
          <a:bodyPr wrap="square" rtlCol="0">
            <a:spAutoFit/>
          </a:bodyPr>
          <a:lstStyle/>
          <a:p>
            <a:r>
              <a:rPr lang="en-US" sz="4800">
                <a:solidFill>
                  <a:schemeClr val="accent2"/>
                </a:solidFill>
                <a:latin typeface="Helvetica" pitchFamily="2" charset="0"/>
              </a:rPr>
              <a:t>TPF Match Waiver Program</a:t>
            </a:r>
          </a:p>
          <a:p>
            <a:endParaRPr lang="en-US" sz="9600">
              <a:solidFill>
                <a:srgbClr val="FFC000"/>
              </a:solidFill>
              <a:latin typeface="Helvetica" pitchFamily="2" charset="0"/>
            </a:endParaRPr>
          </a:p>
        </p:txBody>
      </p:sp>
      <p:sp>
        <p:nvSpPr>
          <p:cNvPr id="7" name="TextBox 6">
            <a:extLst>
              <a:ext uri="{FF2B5EF4-FFF2-40B4-BE49-F238E27FC236}">
                <a16:creationId xmlns:a16="http://schemas.microsoft.com/office/drawing/2014/main" id="{8401CED4-4A0C-48B8-97C4-6E89443BE7D2}"/>
              </a:ext>
            </a:extLst>
          </p:cNvPr>
          <p:cNvSpPr txBox="1"/>
          <p:nvPr/>
        </p:nvSpPr>
        <p:spPr>
          <a:xfrm>
            <a:off x="5300572" y="2611825"/>
            <a:ext cx="6199833" cy="3948773"/>
          </a:xfrm>
          <a:prstGeom prst="rect">
            <a:avLst/>
          </a:prstGeom>
          <a:noFill/>
        </p:spPr>
        <p:txBody>
          <a:bodyPr wrap="square" lIns="91440" tIns="45720" rIns="91440" bIns="45720" rtlCol="0" anchor="t">
            <a:spAutoFit/>
          </a:bodyPr>
          <a:lstStyle/>
          <a:p>
            <a:pPr marL="285750" lvl="0" indent="-285750" defTabSz="457200">
              <a:spcBef>
                <a:spcPct val="20000"/>
              </a:spcBef>
              <a:spcAft>
                <a:spcPts val="600"/>
              </a:spcAft>
              <a:buClr>
                <a:schemeClr val="accent2"/>
              </a:buClr>
              <a:buSzPct val="145000"/>
              <a:buFont typeface="Arial"/>
              <a:buChar char="•"/>
              <a:defRPr/>
            </a:pPr>
            <a:r>
              <a:rPr lang="en-US" sz="1900">
                <a:solidFill>
                  <a:prstClr val="black"/>
                </a:solidFill>
                <a:latin typeface="Avenir Next LT Pro"/>
              </a:rPr>
              <a:t>Financial hardship is determined by a financial analysis performed by the Department of Finance and Administration. </a:t>
            </a:r>
          </a:p>
          <a:p>
            <a:pPr marL="742950" lvl="1" indent="-285750" defTabSz="457200">
              <a:spcBef>
                <a:spcPct val="20000"/>
              </a:spcBef>
              <a:spcAft>
                <a:spcPts val="600"/>
              </a:spcAft>
              <a:buClr>
                <a:schemeClr val="accent2"/>
              </a:buClr>
              <a:buSzPct val="145000"/>
              <a:buFont typeface="Arial"/>
              <a:buChar char="•"/>
              <a:defRPr/>
            </a:pPr>
            <a:r>
              <a:rPr lang="en-US" sz="1500" b="1">
                <a:solidFill>
                  <a:prstClr val="black"/>
                </a:solidFill>
                <a:latin typeface="Avenir Next LT Pro"/>
              </a:rPr>
              <a:t>Tribal Entities will need to provide the following documents for review since DFA cannot perform the financial analysis:</a:t>
            </a:r>
          </a:p>
          <a:p>
            <a:pPr marL="1200150" lvl="2" indent="-285750" defTabSz="457200">
              <a:spcBef>
                <a:spcPct val="20000"/>
              </a:spcBef>
              <a:spcAft>
                <a:spcPts val="600"/>
              </a:spcAft>
              <a:buClr>
                <a:schemeClr val="accent2"/>
              </a:buClr>
              <a:buSzPct val="145000"/>
              <a:buFont typeface="Arial"/>
              <a:buChar char="•"/>
              <a:defRPr/>
            </a:pPr>
            <a:r>
              <a:rPr lang="en-US" sz="1300" b="1">
                <a:solidFill>
                  <a:prstClr val="black"/>
                </a:solidFill>
                <a:latin typeface="Avenir Next LT Pro" panose="020B0504020202020204" pitchFamily="34" charset="0"/>
              </a:rPr>
              <a:t>Profit and loss statement</a:t>
            </a:r>
          </a:p>
          <a:p>
            <a:pPr marL="1200150" lvl="2" indent="-285750" defTabSz="457200">
              <a:spcBef>
                <a:spcPct val="20000"/>
              </a:spcBef>
              <a:spcAft>
                <a:spcPts val="600"/>
              </a:spcAft>
              <a:buClr>
                <a:schemeClr val="accent2"/>
              </a:buClr>
              <a:buSzPct val="145000"/>
              <a:buFont typeface="Arial"/>
              <a:buChar char="•"/>
              <a:defRPr/>
            </a:pPr>
            <a:r>
              <a:rPr lang="en-US" sz="1300" b="1">
                <a:solidFill>
                  <a:prstClr val="black"/>
                </a:solidFill>
                <a:latin typeface="Avenir Next LT Pro" panose="020B0504020202020204" pitchFamily="34" charset="0"/>
              </a:rPr>
              <a:t>Recent financial statement or report</a:t>
            </a:r>
          </a:p>
          <a:p>
            <a:pPr marL="1200150" lvl="2" indent="-285750" defTabSz="457200">
              <a:spcBef>
                <a:spcPct val="20000"/>
              </a:spcBef>
              <a:spcAft>
                <a:spcPts val="600"/>
              </a:spcAft>
              <a:buClr>
                <a:schemeClr val="accent2"/>
              </a:buClr>
              <a:buSzPct val="145000"/>
              <a:buFont typeface="Arial"/>
              <a:buChar char="•"/>
              <a:defRPr/>
            </a:pPr>
            <a:r>
              <a:rPr lang="en-US" sz="1300" b="1">
                <a:solidFill>
                  <a:prstClr val="black"/>
                </a:solidFill>
                <a:latin typeface="Avenir Next LT Pro" panose="020B0504020202020204" pitchFamily="34" charset="0"/>
              </a:rPr>
              <a:t>Copies of any bank statements that would demonstrate hardship</a:t>
            </a:r>
            <a:endParaRPr lang="en-US" sz="1900" b="1">
              <a:solidFill>
                <a:prstClr val="black"/>
              </a:solidFill>
              <a:latin typeface="Avenir Next LT Pro" panose="020B0504020202020204" pitchFamily="34" charset="0"/>
            </a:endParaRPr>
          </a:p>
          <a:p>
            <a:pPr marL="285750" lvl="0" indent="-285750" defTabSz="457200">
              <a:spcBef>
                <a:spcPct val="20000"/>
              </a:spcBef>
              <a:spcAft>
                <a:spcPts val="600"/>
              </a:spcAft>
              <a:buClr>
                <a:schemeClr val="accent2"/>
              </a:buClr>
              <a:buSzPct val="145000"/>
              <a:buFont typeface="Arial"/>
              <a:buChar char="•"/>
              <a:defRPr/>
            </a:pPr>
            <a:r>
              <a:rPr lang="en-US" sz="1900">
                <a:solidFill>
                  <a:prstClr val="black"/>
                </a:solidFill>
                <a:latin typeface="Avenir Next LT Pro" panose="020B0504020202020204" pitchFamily="34" charset="0"/>
              </a:rPr>
              <a:t>Match Waiver applications, including supporting documentation, should be submitted to the Project Oversight Division by September 30.</a:t>
            </a:r>
          </a:p>
        </p:txBody>
      </p:sp>
      <p:sp>
        <p:nvSpPr>
          <p:cNvPr id="8" name="TextBox 7">
            <a:extLst>
              <a:ext uri="{FF2B5EF4-FFF2-40B4-BE49-F238E27FC236}">
                <a16:creationId xmlns:a16="http://schemas.microsoft.com/office/drawing/2014/main" id="{CB1750F8-105A-4DCB-9550-40374C80C9D9}"/>
              </a:ext>
            </a:extLst>
          </p:cNvPr>
          <p:cNvSpPr txBox="1"/>
          <p:nvPr/>
        </p:nvSpPr>
        <p:spPr>
          <a:xfrm>
            <a:off x="470630" y="2615044"/>
            <a:ext cx="3729678" cy="2569934"/>
          </a:xfrm>
          <a:prstGeom prst="rect">
            <a:avLst/>
          </a:prstGeom>
          <a:noFill/>
        </p:spPr>
        <p:txBody>
          <a:bodyPr wrap="square" rtlCol="0">
            <a:spAutoFit/>
          </a:bodyPr>
          <a:lstStyle/>
          <a:p>
            <a:pPr lvl="0" defTabSz="457200">
              <a:spcBef>
                <a:spcPct val="20000"/>
              </a:spcBef>
              <a:spcAft>
                <a:spcPts val="600"/>
              </a:spcAft>
              <a:buClr>
                <a:schemeClr val="accent2"/>
              </a:buClr>
              <a:buSzPct val="145000"/>
              <a:defRPr/>
            </a:pPr>
            <a:r>
              <a:rPr lang="en-US">
                <a:solidFill>
                  <a:prstClr val="black"/>
                </a:solidFill>
                <a:latin typeface="Avenir Next LT Pro" panose="020B0504020202020204" pitchFamily="34" charset="0"/>
              </a:rPr>
              <a:t>The Match Waiver program authorizes the Department to distribute funding to entities that can demonstrate financial hardship, to cover the required 5% match fund requirement. </a:t>
            </a:r>
          </a:p>
          <a:p>
            <a:endParaRPr lang="en-US" sz="4800">
              <a:solidFill>
                <a:schemeClr val="bg1"/>
              </a:solidFill>
              <a:latin typeface="Helvetica" pitchFamily="2" charset="0"/>
            </a:endParaRPr>
          </a:p>
        </p:txBody>
      </p:sp>
      <p:cxnSp>
        <p:nvCxnSpPr>
          <p:cNvPr id="12" name="Straight Connector 11">
            <a:extLst>
              <a:ext uri="{FF2B5EF4-FFF2-40B4-BE49-F238E27FC236}">
                <a16:creationId xmlns:a16="http://schemas.microsoft.com/office/drawing/2014/main" id="{A0E8F045-7A52-4602-A2D8-F6ABCDBEBE68}"/>
              </a:ext>
            </a:extLst>
          </p:cNvPr>
          <p:cNvCxnSpPr>
            <a:cxnSpLocks/>
          </p:cNvCxnSpPr>
          <p:nvPr/>
        </p:nvCxnSpPr>
        <p:spPr>
          <a:xfrm flipV="1">
            <a:off x="4893546" y="2903883"/>
            <a:ext cx="0" cy="302464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09463D-59DA-6E4B-D322-E9FA602054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818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with medium confidence">
            <a:extLst>
              <a:ext uri="{FF2B5EF4-FFF2-40B4-BE49-F238E27FC236}">
                <a16:creationId xmlns:a16="http://schemas.microsoft.com/office/drawing/2014/main" id="{638277E0-0205-4328-8F50-CE65B26F3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extBox 5">
            <a:extLst>
              <a:ext uri="{FF2B5EF4-FFF2-40B4-BE49-F238E27FC236}">
                <a16:creationId xmlns:a16="http://schemas.microsoft.com/office/drawing/2014/main" id="{9D61476C-1FD1-4495-AD55-7E407C6B5A95}"/>
              </a:ext>
            </a:extLst>
          </p:cNvPr>
          <p:cNvSpPr txBox="1"/>
          <p:nvPr/>
        </p:nvSpPr>
        <p:spPr>
          <a:xfrm>
            <a:off x="508487" y="694708"/>
            <a:ext cx="3768238" cy="954107"/>
          </a:xfrm>
          <a:prstGeom prst="rect">
            <a:avLst/>
          </a:prstGeom>
          <a:noFill/>
        </p:spPr>
        <p:txBody>
          <a:bodyPr wrap="square" rtlCol="0">
            <a:spAutoFit/>
          </a:bodyPr>
          <a:lstStyle/>
          <a:p>
            <a:r>
              <a:rPr lang="en-US" sz="2800">
                <a:solidFill>
                  <a:srgbClr val="FFC000"/>
                </a:solidFill>
                <a:latin typeface="Helvetica" pitchFamily="2" charset="0"/>
              </a:rPr>
              <a:t>TPF Application Packet Checklist </a:t>
            </a:r>
          </a:p>
        </p:txBody>
      </p:sp>
      <p:pic>
        <p:nvPicPr>
          <p:cNvPr id="3" name="Picture 2" descr="Text&#10;&#10;AI-generated content may be incorrect.">
            <a:extLst>
              <a:ext uri="{FF2B5EF4-FFF2-40B4-BE49-F238E27FC236}">
                <a16:creationId xmlns:a16="http://schemas.microsoft.com/office/drawing/2014/main" id="{4D09DEFE-B039-1C85-0474-37AD7D7CF80B}"/>
              </a:ext>
            </a:extLst>
          </p:cNvPr>
          <p:cNvPicPr>
            <a:picLocks noChangeAspect="1"/>
          </p:cNvPicPr>
          <p:nvPr/>
        </p:nvPicPr>
        <p:blipFill>
          <a:blip r:embed="rId3"/>
          <a:stretch>
            <a:fillRect/>
          </a:stretch>
        </p:blipFill>
        <p:spPr>
          <a:xfrm>
            <a:off x="3569313" y="145500"/>
            <a:ext cx="6101673" cy="6567000"/>
          </a:xfrm>
          <a:prstGeom prst="rect">
            <a:avLst/>
          </a:prstGeom>
        </p:spPr>
      </p:pic>
    </p:spTree>
    <p:extLst>
      <p:ext uri="{BB962C8B-B14F-4D97-AF65-F5344CB8AC3E}">
        <p14:creationId xmlns:p14="http://schemas.microsoft.com/office/powerpoint/2010/main" val="409257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with medium confidence">
            <a:extLst>
              <a:ext uri="{FF2B5EF4-FFF2-40B4-BE49-F238E27FC236}">
                <a16:creationId xmlns:a16="http://schemas.microsoft.com/office/drawing/2014/main" id="{638277E0-0205-4328-8F50-CE65B26F3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extBox 5">
            <a:extLst>
              <a:ext uri="{FF2B5EF4-FFF2-40B4-BE49-F238E27FC236}">
                <a16:creationId xmlns:a16="http://schemas.microsoft.com/office/drawing/2014/main" id="{9D61476C-1FD1-4495-AD55-7E407C6B5A95}"/>
              </a:ext>
            </a:extLst>
          </p:cNvPr>
          <p:cNvSpPr txBox="1"/>
          <p:nvPr/>
        </p:nvSpPr>
        <p:spPr>
          <a:xfrm>
            <a:off x="2981288" y="920658"/>
            <a:ext cx="6235022" cy="523220"/>
          </a:xfrm>
          <a:prstGeom prst="rect">
            <a:avLst/>
          </a:prstGeom>
          <a:noFill/>
        </p:spPr>
        <p:txBody>
          <a:bodyPr wrap="square" lIns="91440" tIns="45720" rIns="91440" bIns="45720" rtlCol="0" anchor="t">
            <a:spAutoFit/>
          </a:bodyPr>
          <a:lstStyle/>
          <a:p>
            <a:r>
              <a:rPr lang="en-US" sz="2800">
                <a:solidFill>
                  <a:srgbClr val="FFC000"/>
                </a:solidFill>
                <a:latin typeface="Avenir Next LT Pro"/>
                <a:cs typeface="Helvetica"/>
              </a:rPr>
              <a:t>Local Government Road Fund (LGRF)</a:t>
            </a:r>
            <a:r>
              <a:rPr lang="en-US" sz="2800">
                <a:solidFill>
                  <a:srgbClr val="FFC000"/>
                </a:solidFill>
                <a:latin typeface="Helvetica"/>
                <a:cs typeface="Helvetica"/>
              </a:rPr>
              <a:t> </a:t>
            </a:r>
          </a:p>
        </p:txBody>
      </p:sp>
      <p:cxnSp>
        <p:nvCxnSpPr>
          <p:cNvPr id="11" name="Straight Connector 10">
            <a:extLst>
              <a:ext uri="{FF2B5EF4-FFF2-40B4-BE49-F238E27FC236}">
                <a16:creationId xmlns:a16="http://schemas.microsoft.com/office/drawing/2014/main" id="{16B3A2AA-9721-4209-A602-0BBFC782F231}"/>
              </a:ext>
            </a:extLst>
          </p:cNvPr>
          <p:cNvCxnSpPr>
            <a:cxnSpLocks/>
          </p:cNvCxnSpPr>
          <p:nvPr/>
        </p:nvCxnSpPr>
        <p:spPr>
          <a:xfrm flipV="1">
            <a:off x="886018" y="851233"/>
            <a:ext cx="0" cy="703215"/>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2A86248-424F-4124-89A2-88AA78FC1458}"/>
              </a:ext>
            </a:extLst>
          </p:cNvPr>
          <p:cNvCxnSpPr>
            <a:cxnSpLocks/>
          </p:cNvCxnSpPr>
          <p:nvPr/>
        </p:nvCxnSpPr>
        <p:spPr>
          <a:xfrm>
            <a:off x="886018" y="849170"/>
            <a:ext cx="88918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8FBA17E-3C83-ACD8-1CF3-E28043ECB0CD}"/>
              </a:ext>
            </a:extLst>
          </p:cNvPr>
          <p:cNvSpPr txBox="1"/>
          <p:nvPr/>
        </p:nvSpPr>
        <p:spPr>
          <a:xfrm>
            <a:off x="1227990" y="4155664"/>
            <a:ext cx="10217383" cy="2357568"/>
          </a:xfrm>
          <a:prstGeom prst="rect">
            <a:avLst/>
          </a:prstGeom>
          <a:noFill/>
        </p:spPr>
        <p:txBody>
          <a:bodyPr wrap="square" lIns="91440" tIns="45720" rIns="91440" bIns="45720" rtlCol="0" anchor="t">
            <a:spAutoFit/>
          </a:bodyPr>
          <a:lstStyle/>
          <a:p>
            <a:pPr marL="285750" lvl="0" indent="-285750" defTabSz="457200">
              <a:spcBef>
                <a:spcPct val="20000"/>
              </a:spcBef>
              <a:spcAft>
                <a:spcPts val="600"/>
              </a:spcAft>
              <a:buClr>
                <a:schemeClr val="accent2"/>
              </a:buClr>
              <a:buSzPct val="145000"/>
              <a:buFont typeface="Arial"/>
              <a:buChar char="•"/>
              <a:defRPr/>
            </a:pPr>
            <a:r>
              <a:rPr lang="en-US" sz="1600">
                <a:solidFill>
                  <a:schemeClr val="bg1"/>
                </a:solidFill>
                <a:latin typeface="Avenir Next LT Pro"/>
              </a:rPr>
              <a:t>January - Call for Projects letter sent to Local Entities asking for their project proposals for the new LGRF year outlining required application documents.</a:t>
            </a:r>
          </a:p>
          <a:p>
            <a:pPr marL="285750" lvl="0" indent="-285750" defTabSz="457200">
              <a:spcBef>
                <a:spcPct val="20000"/>
              </a:spcBef>
              <a:spcAft>
                <a:spcPts val="600"/>
              </a:spcAft>
              <a:buClr>
                <a:schemeClr val="accent2"/>
              </a:buClr>
              <a:buSzPct val="145000"/>
              <a:buFont typeface="Arial"/>
              <a:buChar char="•"/>
              <a:defRPr/>
            </a:pPr>
            <a:r>
              <a:rPr lang="en-US" altLang="en-US" sz="1600">
                <a:solidFill>
                  <a:schemeClr val="bg1"/>
                </a:solidFill>
                <a:latin typeface="Avenir Next LT Pro"/>
              </a:rPr>
              <a:t>Project Proposals are due by March 15</a:t>
            </a:r>
            <a:r>
              <a:rPr lang="en-US" altLang="en-US" sz="1600" baseline="30000">
                <a:solidFill>
                  <a:schemeClr val="bg1"/>
                </a:solidFill>
                <a:latin typeface="Avenir Next LT Pro"/>
              </a:rPr>
              <a:t>th</a:t>
            </a:r>
            <a:r>
              <a:rPr lang="en-US" altLang="en-US" sz="1600">
                <a:solidFill>
                  <a:schemeClr val="bg1"/>
                </a:solidFill>
                <a:latin typeface="Avenir Next LT Pro"/>
              </a:rPr>
              <a:t>. Incomplete proposals or late proposals will be returned for resubmittal next year.</a:t>
            </a:r>
          </a:p>
          <a:p>
            <a:pPr marL="285750" indent="-285750" defTabSz="457200">
              <a:spcBef>
                <a:spcPct val="20000"/>
              </a:spcBef>
              <a:spcAft>
                <a:spcPts val="600"/>
              </a:spcAft>
              <a:buClr>
                <a:schemeClr val="accent2"/>
              </a:buClr>
              <a:buSzPct val="145000"/>
              <a:buFont typeface="Arial"/>
              <a:buChar char="•"/>
              <a:defRPr/>
            </a:pPr>
            <a:r>
              <a:rPr lang="en-US" altLang="en-US" sz="1600">
                <a:solidFill>
                  <a:schemeClr val="bg1"/>
                </a:solidFill>
                <a:latin typeface="Avenir Next LT Pro"/>
              </a:rPr>
              <a:t>The State Transportation Commission reviews and approves the projects recommended for funding</a:t>
            </a:r>
          </a:p>
          <a:p>
            <a:pPr marL="285750" indent="-285750" defTabSz="457200">
              <a:spcBef>
                <a:spcPct val="20000"/>
              </a:spcBef>
              <a:spcAft>
                <a:spcPts val="600"/>
              </a:spcAft>
              <a:buClr>
                <a:schemeClr val="accent2"/>
              </a:buClr>
              <a:buSzPct val="145000"/>
              <a:buFont typeface="Arial"/>
              <a:buChar char="•"/>
              <a:defRPr/>
            </a:pPr>
            <a:r>
              <a:rPr lang="en-US" altLang="en-US" sz="1600">
                <a:solidFill>
                  <a:schemeClr val="bg1"/>
                </a:solidFill>
                <a:latin typeface="Avenir Next LT Pro"/>
              </a:rPr>
              <a:t>Projects shall be fully executed by October 31 of the current fiscal year </a:t>
            </a:r>
          </a:p>
          <a:p>
            <a:pPr marL="285750" indent="-285750" defTabSz="457200">
              <a:spcBef>
                <a:spcPct val="20000"/>
              </a:spcBef>
              <a:spcAft>
                <a:spcPts val="600"/>
              </a:spcAft>
              <a:buClr>
                <a:schemeClr val="accent2"/>
              </a:buClr>
              <a:buSzPct val="145000"/>
              <a:buFont typeface="Arial"/>
              <a:buChar char="•"/>
              <a:defRPr/>
            </a:pPr>
            <a:endParaRPr lang="en-US" altLang="en-US">
              <a:solidFill>
                <a:schemeClr val="bg1"/>
              </a:solidFill>
              <a:latin typeface="Avenir Next LT Pro"/>
            </a:endParaRPr>
          </a:p>
        </p:txBody>
      </p:sp>
      <p:sp>
        <p:nvSpPr>
          <p:cNvPr id="4" name="TextBox 3">
            <a:extLst>
              <a:ext uri="{FF2B5EF4-FFF2-40B4-BE49-F238E27FC236}">
                <a16:creationId xmlns:a16="http://schemas.microsoft.com/office/drawing/2014/main" id="{D1BABA98-74CF-3644-11E2-A222E324C197}"/>
              </a:ext>
            </a:extLst>
          </p:cNvPr>
          <p:cNvSpPr txBox="1"/>
          <p:nvPr/>
        </p:nvSpPr>
        <p:spPr>
          <a:xfrm>
            <a:off x="1461720" y="1551475"/>
            <a:ext cx="920444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solidFill>
                  <a:schemeClr val="bg1"/>
                </a:solidFill>
                <a:latin typeface="Avenir Next LT Pro"/>
                <a:ea typeface="Calibri"/>
                <a:cs typeface="Calibri"/>
              </a:rPr>
              <a:t>100% State Funding: 75% State Match, 25% Local Entity Match (Disbursement based)</a:t>
            </a:r>
            <a:endParaRPr lang="en-US">
              <a:solidFill>
                <a:schemeClr val="bg1"/>
              </a:solidFill>
            </a:endParaRPr>
          </a:p>
          <a:p>
            <a:pPr marL="285750" indent="-285750">
              <a:buFont typeface="Arial"/>
              <a:buChar char="•"/>
            </a:pPr>
            <a:endParaRPr lang="en-US" sz="1600">
              <a:solidFill>
                <a:schemeClr val="bg1"/>
              </a:solidFill>
              <a:latin typeface="Avenir Next LT Pro"/>
              <a:ea typeface="Calibri"/>
              <a:cs typeface="Calibri"/>
            </a:endParaRPr>
          </a:p>
          <a:p>
            <a:pPr marL="285750" indent="-285750">
              <a:buFont typeface="Arial"/>
              <a:buChar char="•"/>
            </a:pPr>
            <a:r>
              <a:rPr lang="en-US" sz="1600">
                <a:solidFill>
                  <a:schemeClr val="bg1"/>
                </a:solidFill>
                <a:latin typeface="Avenir Next LT Pro"/>
                <a:ea typeface="Calibri"/>
                <a:cs typeface="Calibri"/>
              </a:rPr>
              <a:t>Funding used for project development, construction, reconstruction, improvement, maintenance or repair of public highways, streets, ROW acquisition</a:t>
            </a:r>
          </a:p>
          <a:p>
            <a:pPr marL="285750" indent="-285750">
              <a:buFont typeface="Arial"/>
              <a:buChar char="•"/>
            </a:pPr>
            <a:endParaRPr lang="en-US" sz="1600">
              <a:solidFill>
                <a:schemeClr val="bg1"/>
              </a:solidFill>
              <a:latin typeface="Avenir Next LT Pro"/>
              <a:ea typeface="Calibri"/>
              <a:cs typeface="Calibri"/>
            </a:endParaRPr>
          </a:p>
          <a:p>
            <a:pPr marL="285750" indent="-285750">
              <a:buFont typeface="Arial"/>
              <a:buChar char="•"/>
            </a:pPr>
            <a:r>
              <a:rPr lang="en-US" sz="1600">
                <a:solidFill>
                  <a:schemeClr val="bg1"/>
                </a:solidFill>
                <a:latin typeface="Avenir Next LT Pro"/>
                <a:ea typeface="Calibri"/>
                <a:cs typeface="Calibri"/>
              </a:rPr>
              <a:t>Due to limited nature of available funding in this program, maintenance projects are better suited for these awards</a:t>
            </a:r>
          </a:p>
          <a:p>
            <a:pPr marL="285750" indent="-285750">
              <a:buFont typeface="Arial"/>
              <a:buChar char="•"/>
            </a:pPr>
            <a:endParaRPr lang="en-US" sz="1600">
              <a:solidFill>
                <a:schemeClr val="bg1"/>
              </a:solidFill>
              <a:latin typeface="Avenir Next LT Pro"/>
              <a:ea typeface="Calibri"/>
              <a:cs typeface="Calibri"/>
            </a:endParaRPr>
          </a:p>
          <a:p>
            <a:pPr marL="285750" indent="-285750">
              <a:buFont typeface="Arial"/>
              <a:buChar char="•"/>
            </a:pPr>
            <a:r>
              <a:rPr lang="en-US" sz="1600">
                <a:solidFill>
                  <a:schemeClr val="bg1"/>
                </a:solidFill>
                <a:latin typeface="Avenir Next LT Pro"/>
                <a:ea typeface="Calibri"/>
                <a:cs typeface="Calibri"/>
              </a:rPr>
              <a:t>Tribes eligible for Coop 4% subsection of LGRF, which funding is distributed between 6 Districts</a:t>
            </a:r>
          </a:p>
          <a:p>
            <a:endParaRPr lang="en-US" sz="1600">
              <a:solidFill>
                <a:schemeClr val="bg1"/>
              </a:solidFill>
              <a:latin typeface="Avenir Next LT Pro"/>
              <a:ea typeface="Calibri"/>
              <a:cs typeface="Calibri"/>
            </a:endParaRPr>
          </a:p>
          <a:p>
            <a:endParaRPr lang="en-US"/>
          </a:p>
        </p:txBody>
      </p:sp>
    </p:spTree>
    <p:extLst>
      <p:ext uri="{BB962C8B-B14F-4D97-AF65-F5344CB8AC3E}">
        <p14:creationId xmlns:p14="http://schemas.microsoft.com/office/powerpoint/2010/main" val="200663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21993-EE7B-7F91-8DC4-51267AF300AC}"/>
            </a:ext>
          </a:extLst>
        </p:cNvPr>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4078041-D1AF-4B16-C323-59CCD35F8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21CA8C9B-3126-0082-C183-DAC85F6E7C99}"/>
              </a:ext>
            </a:extLst>
          </p:cNvPr>
          <p:cNvSpPr txBox="1"/>
          <p:nvPr/>
        </p:nvSpPr>
        <p:spPr>
          <a:xfrm>
            <a:off x="1457294" y="568304"/>
            <a:ext cx="8552888" cy="523220"/>
          </a:xfrm>
          <a:prstGeom prst="rect">
            <a:avLst/>
          </a:prstGeom>
          <a:noFill/>
        </p:spPr>
        <p:txBody>
          <a:bodyPr wrap="square" lIns="91440" tIns="45720" rIns="91440" bIns="45720" rtlCol="0" anchor="t">
            <a:spAutoFit/>
          </a:bodyPr>
          <a:lstStyle/>
          <a:p>
            <a:pPr algn="ctr"/>
            <a:r>
              <a:rPr lang="en-US" sz="2800">
                <a:solidFill>
                  <a:srgbClr val="FFC000"/>
                </a:solidFill>
                <a:latin typeface="Helvetica"/>
                <a:cs typeface="Helvetica"/>
              </a:rPr>
              <a:t>LGRF Program Percentages</a:t>
            </a:r>
            <a:endParaRPr lang="en-US"/>
          </a:p>
        </p:txBody>
      </p:sp>
      <p:pic>
        <p:nvPicPr>
          <p:cNvPr id="4" name="Picture 3">
            <a:extLst>
              <a:ext uri="{FF2B5EF4-FFF2-40B4-BE49-F238E27FC236}">
                <a16:creationId xmlns:a16="http://schemas.microsoft.com/office/drawing/2014/main" id="{0C405F45-8072-DC78-5242-9576E071C58A}"/>
              </a:ext>
            </a:extLst>
          </p:cNvPr>
          <p:cNvPicPr>
            <a:picLocks noChangeAspect="1"/>
          </p:cNvPicPr>
          <p:nvPr/>
        </p:nvPicPr>
        <p:blipFill>
          <a:blip r:embed="rId3"/>
          <a:stretch>
            <a:fillRect/>
          </a:stretch>
        </p:blipFill>
        <p:spPr>
          <a:xfrm>
            <a:off x="2044159" y="1711891"/>
            <a:ext cx="8103684" cy="4906028"/>
          </a:xfrm>
          <a:prstGeom prst="rect">
            <a:avLst/>
          </a:prstGeom>
        </p:spPr>
      </p:pic>
      <p:sp>
        <p:nvSpPr>
          <p:cNvPr id="5" name="TextBox 4">
            <a:extLst>
              <a:ext uri="{FF2B5EF4-FFF2-40B4-BE49-F238E27FC236}">
                <a16:creationId xmlns:a16="http://schemas.microsoft.com/office/drawing/2014/main" id="{03DF7852-41EF-779C-23EE-A048F370A1C2}"/>
              </a:ext>
            </a:extLst>
          </p:cNvPr>
          <p:cNvSpPr txBox="1"/>
          <p:nvPr/>
        </p:nvSpPr>
        <p:spPr>
          <a:xfrm>
            <a:off x="8125558" y="2961907"/>
            <a:ext cx="35810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Tribal entities are eligible for the 4% subcategory of the Cooperative Program </a:t>
            </a:r>
          </a:p>
        </p:txBody>
      </p:sp>
      <p:sp>
        <p:nvSpPr>
          <p:cNvPr id="7" name="Arrow: Down 6">
            <a:extLst>
              <a:ext uri="{FF2B5EF4-FFF2-40B4-BE49-F238E27FC236}">
                <a16:creationId xmlns:a16="http://schemas.microsoft.com/office/drawing/2014/main" id="{45A4A5B9-59E9-F9DC-4437-EBCE7C264704}"/>
              </a:ext>
            </a:extLst>
          </p:cNvPr>
          <p:cNvSpPr/>
          <p:nvPr/>
        </p:nvSpPr>
        <p:spPr>
          <a:xfrm>
            <a:off x="9277716" y="3885100"/>
            <a:ext cx="210649" cy="2747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15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with medium confidence">
            <a:extLst>
              <a:ext uri="{FF2B5EF4-FFF2-40B4-BE49-F238E27FC236}">
                <a16:creationId xmlns:a16="http://schemas.microsoft.com/office/drawing/2014/main" id="{03B2BD0E-CB60-4259-A861-83008A809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9D61476C-1FD1-4495-AD55-7E407C6B5A95}"/>
              </a:ext>
            </a:extLst>
          </p:cNvPr>
          <p:cNvSpPr txBox="1"/>
          <p:nvPr/>
        </p:nvSpPr>
        <p:spPr>
          <a:xfrm>
            <a:off x="550920" y="674192"/>
            <a:ext cx="3940692" cy="1077218"/>
          </a:xfrm>
          <a:prstGeom prst="rect">
            <a:avLst/>
          </a:prstGeom>
          <a:noFill/>
        </p:spPr>
        <p:txBody>
          <a:bodyPr wrap="square" lIns="91440" tIns="45720" rIns="91440" bIns="45720" rtlCol="0" anchor="t">
            <a:spAutoFit/>
          </a:bodyPr>
          <a:lstStyle/>
          <a:p>
            <a:r>
              <a:rPr lang="en-US" sz="3200">
                <a:solidFill>
                  <a:srgbClr val="FFC000"/>
                </a:solidFill>
                <a:latin typeface="Helvetica"/>
                <a:cs typeface="Helvetica"/>
              </a:rPr>
              <a:t>Capital Outlay Funding</a:t>
            </a:r>
            <a:endParaRPr lang="en-US">
              <a:ea typeface="Calibri" panose="020F0502020204030204"/>
              <a:cs typeface="Calibri" panose="020F0502020204030204"/>
            </a:endParaRPr>
          </a:p>
        </p:txBody>
      </p:sp>
      <p:sp>
        <p:nvSpPr>
          <p:cNvPr id="7" name="TextBox 6">
            <a:extLst>
              <a:ext uri="{FF2B5EF4-FFF2-40B4-BE49-F238E27FC236}">
                <a16:creationId xmlns:a16="http://schemas.microsoft.com/office/drawing/2014/main" id="{8401CED4-4A0C-48B8-97C4-6E89443BE7D2}"/>
              </a:ext>
            </a:extLst>
          </p:cNvPr>
          <p:cNvSpPr txBox="1"/>
          <p:nvPr/>
        </p:nvSpPr>
        <p:spPr>
          <a:xfrm>
            <a:off x="5349141" y="933282"/>
            <a:ext cx="6199833" cy="6001643"/>
          </a:xfrm>
          <a:prstGeom prst="rect">
            <a:avLst/>
          </a:prstGeom>
          <a:noFill/>
        </p:spPr>
        <p:txBody>
          <a:bodyPr wrap="square" lIns="91440" tIns="45720" rIns="91440" bIns="45720" rtlCol="0" anchor="t">
            <a:spAutoFit/>
          </a:bodyPr>
          <a:lstStyle/>
          <a:p>
            <a:pPr marL="285750" indent="-285750">
              <a:buFont typeface="Arial"/>
              <a:buChar char="•"/>
            </a:pPr>
            <a:r>
              <a:rPr lang="en-US" sz="1600">
                <a:latin typeface="Avenir Next LT Pro"/>
              </a:rPr>
              <a:t>These are 4-year awards, but at least 10% of the award must be obligated (under 3rd-party contract) within one (1) year after bond sale or general fund approval.</a:t>
            </a:r>
            <a:endParaRPr lang="en-US">
              <a:ea typeface="Calibri" panose="020F0502020204030204"/>
              <a:cs typeface="Calibri" panose="020F0502020204030204"/>
            </a:endParaRPr>
          </a:p>
          <a:p>
            <a:pPr marL="285750" indent="-285750">
              <a:buFont typeface="Arial"/>
              <a:buChar char="•"/>
            </a:pPr>
            <a:endParaRPr lang="en-US" sz="1600">
              <a:latin typeface="Arial"/>
              <a:cs typeface="Arial"/>
            </a:endParaRPr>
          </a:p>
          <a:p>
            <a:pPr marL="285750" indent="-285750">
              <a:buFont typeface="Arial"/>
              <a:buChar char="•"/>
            </a:pPr>
            <a:r>
              <a:rPr lang="en-US" sz="1600">
                <a:latin typeface="Avenir Next LT Pro"/>
              </a:rPr>
              <a:t>Local entity also must spend at least eighty-five percent (85%) of the bond proceeds within three (3) years after the bond is sold</a:t>
            </a:r>
            <a:endParaRPr lang="en-US">
              <a:ea typeface="Calibri" panose="020F0502020204030204"/>
              <a:cs typeface="Calibri" panose="020F0502020204030204"/>
            </a:endParaRPr>
          </a:p>
          <a:p>
            <a:pPr marL="285750" indent="-285750">
              <a:buFont typeface="Arial"/>
              <a:buChar char="•"/>
            </a:pPr>
            <a:endParaRPr lang="en-US" sz="1600">
              <a:latin typeface="Arial"/>
              <a:cs typeface="Arial"/>
            </a:endParaRPr>
          </a:p>
          <a:p>
            <a:pPr marL="285750" indent="-285750">
              <a:buFont typeface="Arial"/>
              <a:buChar char="•"/>
            </a:pPr>
            <a:r>
              <a:rPr lang="en-US" sz="1600">
                <a:latin typeface="Avenir Next LT Pro"/>
              </a:rPr>
              <a:t>There is no Local Government Match on Capital Outlay awards.</a:t>
            </a:r>
            <a:endParaRPr lang="en-US">
              <a:ea typeface="Calibri" panose="020F0502020204030204"/>
              <a:cs typeface="Calibri" panose="020F0502020204030204"/>
            </a:endParaRPr>
          </a:p>
          <a:p>
            <a:pPr marL="285750" indent="-285750">
              <a:buFont typeface="Arial"/>
              <a:buChar char="•"/>
            </a:pPr>
            <a:endParaRPr lang="en-US" sz="1600">
              <a:latin typeface="Arial"/>
              <a:cs typeface="Arial"/>
            </a:endParaRPr>
          </a:p>
          <a:p>
            <a:pPr marL="285750" indent="-285750">
              <a:buFont typeface="Arial"/>
              <a:buChar char="•"/>
            </a:pPr>
            <a:r>
              <a:rPr lang="en-US" sz="1600">
                <a:latin typeface="Avenir Next LT Pro"/>
              </a:rPr>
              <a:t>Funding can be used for drainage, road rehabilitation and construction, airport improvements, bridge improvements, lighting, traffic calming/signalization, pedestrian infrastructure including multi-use paths, landscaping. (Planning and design is allowed but must be spelled out in the project scope). </a:t>
            </a:r>
            <a:endParaRPr lang="en-US">
              <a:ea typeface="Calibri" panose="020F0502020204030204"/>
              <a:cs typeface="Calibri" panose="020F0502020204030204"/>
            </a:endParaRPr>
          </a:p>
          <a:p>
            <a:pPr marL="285750" indent="-285750">
              <a:buFont typeface="Arial"/>
              <a:buChar char="•"/>
            </a:pPr>
            <a:endParaRPr lang="en-US" sz="1600">
              <a:latin typeface="Arial"/>
              <a:ea typeface="Calibri" panose="020F0502020204030204"/>
              <a:cs typeface="Arial"/>
            </a:endParaRPr>
          </a:p>
          <a:p>
            <a:pPr marL="285750" indent="-285750">
              <a:buFont typeface="Arial"/>
              <a:buChar char="•"/>
            </a:pPr>
            <a:r>
              <a:rPr lang="en-US" sz="1600">
                <a:latin typeface="Avenir Next LT Pro"/>
                <a:cs typeface="Helvetica"/>
              </a:rPr>
              <a:t>Non-eligible expenses include per-diem, application fees, and other admin/operating expenses.</a:t>
            </a:r>
            <a:endParaRPr lang="en-US">
              <a:ea typeface="Calibri" panose="020F0502020204030204"/>
              <a:cs typeface="Calibri" panose="020F0502020204030204"/>
            </a:endParaRPr>
          </a:p>
          <a:p>
            <a:pPr marL="285750" indent="-285750">
              <a:buFont typeface="Arial"/>
              <a:buChar char="•"/>
            </a:pPr>
            <a:endParaRPr lang="en-US" sz="1600">
              <a:latin typeface="Avenir Next LT Pro"/>
              <a:cs typeface="Helvetica"/>
            </a:endParaRPr>
          </a:p>
          <a:p>
            <a:pPr marL="285750" indent="-285750">
              <a:buFont typeface="Arial"/>
              <a:buChar char="•"/>
            </a:pPr>
            <a:r>
              <a:rPr lang="en-US" sz="1600">
                <a:latin typeface="Avenir Next LT Pro"/>
                <a:cs typeface="Helvetica"/>
              </a:rPr>
              <a:t>This is a reimbursement program – the Local Government is reimbursed for their costs after they pay their 3rd-party contractors.</a:t>
            </a:r>
            <a:endParaRPr lang="en-US">
              <a:ea typeface="Calibri" panose="020F0502020204030204"/>
              <a:cs typeface="Calibri" panose="020F0502020204030204"/>
            </a:endParaRPr>
          </a:p>
          <a:p>
            <a:endParaRPr lang="en-US" sz="1600">
              <a:latin typeface="Helvetica"/>
              <a:cs typeface="Helvetica"/>
            </a:endParaRPr>
          </a:p>
        </p:txBody>
      </p:sp>
      <p:sp>
        <p:nvSpPr>
          <p:cNvPr id="8" name="TextBox 7">
            <a:extLst>
              <a:ext uri="{FF2B5EF4-FFF2-40B4-BE49-F238E27FC236}">
                <a16:creationId xmlns:a16="http://schemas.microsoft.com/office/drawing/2014/main" id="{CB1750F8-105A-4DCB-9550-40374C80C9D9}"/>
              </a:ext>
            </a:extLst>
          </p:cNvPr>
          <p:cNvSpPr txBox="1"/>
          <p:nvPr/>
        </p:nvSpPr>
        <p:spPr>
          <a:xfrm>
            <a:off x="550920" y="1820247"/>
            <a:ext cx="3940692" cy="2800767"/>
          </a:xfrm>
          <a:prstGeom prst="rect">
            <a:avLst/>
          </a:prstGeom>
          <a:noFill/>
        </p:spPr>
        <p:txBody>
          <a:bodyPr wrap="square" lIns="91440" tIns="45720" rIns="91440" bIns="45720" rtlCol="0" anchor="t">
            <a:spAutoFit/>
          </a:bodyPr>
          <a:lstStyle/>
          <a:p>
            <a:r>
              <a:rPr lang="en-US" sz="1600">
                <a:solidFill>
                  <a:schemeClr val="bg1"/>
                </a:solidFill>
                <a:latin typeface="Avenir Next LT Pro Demi"/>
                <a:cs typeface="Helvetica"/>
              </a:rPr>
              <a:t>In New Mexico, State Capital Outlay is authorized by the Legislature and is generally non-recurring</a:t>
            </a:r>
            <a:endParaRPr lang="en-US">
              <a:solidFill>
                <a:schemeClr val="bg1"/>
              </a:solidFill>
            </a:endParaRPr>
          </a:p>
          <a:p>
            <a:endParaRPr lang="en-US" sz="1600">
              <a:solidFill>
                <a:schemeClr val="bg1"/>
              </a:solidFill>
              <a:latin typeface="Avenir Next LT Pro Demi"/>
              <a:cs typeface="Helvetica"/>
            </a:endParaRPr>
          </a:p>
          <a:p>
            <a:r>
              <a:rPr lang="en-US" sz="1600">
                <a:solidFill>
                  <a:schemeClr val="bg1"/>
                </a:solidFill>
                <a:latin typeface="Avenir Next LT Pro Demi"/>
                <a:cs typeface="Helvetica"/>
              </a:rPr>
              <a:t>2.61.6 NMAC outlines the appropriate scope language to be used on transportation-related Capital Outlay requests</a:t>
            </a:r>
            <a:endParaRPr lang="en-US">
              <a:solidFill>
                <a:schemeClr val="bg1"/>
              </a:solidFill>
            </a:endParaRPr>
          </a:p>
          <a:p>
            <a:endParaRPr lang="en-US" sz="1600">
              <a:solidFill>
                <a:schemeClr val="bg1"/>
              </a:solidFill>
              <a:latin typeface="Avenir Next LT Pro Demi"/>
              <a:cs typeface="Helvetica"/>
            </a:endParaRPr>
          </a:p>
          <a:p>
            <a:endParaRPr lang="en-US" sz="1600">
              <a:solidFill>
                <a:schemeClr val="bg1"/>
              </a:solidFill>
              <a:latin typeface="Avenir Next LT Pro Demi"/>
              <a:cs typeface="Helvetica"/>
            </a:endParaRPr>
          </a:p>
          <a:p>
            <a:endParaRPr lang="en-US" sz="1600">
              <a:solidFill>
                <a:schemeClr val="bg1"/>
              </a:solidFill>
              <a:latin typeface="Helvetica" pitchFamily="2" charset="0"/>
              <a:cs typeface="Helvetica"/>
            </a:endParaRPr>
          </a:p>
        </p:txBody>
      </p:sp>
      <p:cxnSp>
        <p:nvCxnSpPr>
          <p:cNvPr id="12" name="Straight Connector 11">
            <a:extLst>
              <a:ext uri="{FF2B5EF4-FFF2-40B4-BE49-F238E27FC236}">
                <a16:creationId xmlns:a16="http://schemas.microsoft.com/office/drawing/2014/main" id="{A0E8F045-7A52-4602-A2D8-F6ABCDBEBE68}"/>
              </a:ext>
            </a:extLst>
          </p:cNvPr>
          <p:cNvCxnSpPr>
            <a:cxnSpLocks/>
          </p:cNvCxnSpPr>
          <p:nvPr/>
        </p:nvCxnSpPr>
        <p:spPr>
          <a:xfrm>
            <a:off x="551331" y="1711069"/>
            <a:ext cx="354443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90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06863-5C0A-CF4A-3259-E58A3D921168}"/>
            </a:ext>
          </a:extLst>
        </p:cNvPr>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9415FB6-CED7-27B2-4CF9-B322BBED5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50E07B6B-5BFE-942D-3056-40A6874859D1}"/>
              </a:ext>
            </a:extLst>
          </p:cNvPr>
          <p:cNvSpPr txBox="1"/>
          <p:nvPr/>
        </p:nvSpPr>
        <p:spPr>
          <a:xfrm>
            <a:off x="1457294" y="568304"/>
            <a:ext cx="8552888" cy="523220"/>
          </a:xfrm>
          <a:prstGeom prst="rect">
            <a:avLst/>
          </a:prstGeom>
          <a:noFill/>
        </p:spPr>
        <p:txBody>
          <a:bodyPr wrap="square" lIns="91440" tIns="45720" rIns="91440" bIns="45720" rtlCol="0" anchor="t">
            <a:spAutoFit/>
          </a:bodyPr>
          <a:lstStyle/>
          <a:p>
            <a:pPr algn="ctr"/>
            <a:r>
              <a:rPr lang="en-US" sz="2800">
                <a:solidFill>
                  <a:srgbClr val="FFC000"/>
                </a:solidFill>
                <a:latin typeface="Helvetica"/>
                <a:cs typeface="Helvetica"/>
              </a:rPr>
              <a:t>Capital Outlay Process</a:t>
            </a:r>
            <a:endParaRPr lang="en-US"/>
          </a:p>
        </p:txBody>
      </p:sp>
      <p:sp>
        <p:nvSpPr>
          <p:cNvPr id="2" name="TextBox 1">
            <a:extLst>
              <a:ext uri="{FF2B5EF4-FFF2-40B4-BE49-F238E27FC236}">
                <a16:creationId xmlns:a16="http://schemas.microsoft.com/office/drawing/2014/main" id="{9693F2AE-C9AA-D483-A627-808398D49392}"/>
              </a:ext>
            </a:extLst>
          </p:cNvPr>
          <p:cNvSpPr txBox="1"/>
          <p:nvPr/>
        </p:nvSpPr>
        <p:spPr>
          <a:xfrm>
            <a:off x="572928" y="1710433"/>
            <a:ext cx="11210281" cy="5712333"/>
          </a:xfrm>
          <a:prstGeom prst="rect">
            <a:avLst/>
          </a:prstGeom>
          <a:noFill/>
        </p:spPr>
        <p:txBody>
          <a:bodyPr wrap="square" lIns="91440" tIns="45720" rIns="91440" bIns="45720" rtlCol="0" anchor="t">
            <a:spAutoFit/>
          </a:bodyPr>
          <a:lstStyle/>
          <a:p>
            <a:pPr defTabSz="457200">
              <a:buClr>
                <a:schemeClr val="accent2"/>
              </a:buClr>
              <a:buSzPct val="145000"/>
              <a:buFont typeface="Arial"/>
              <a:buChar char="•"/>
              <a:defRPr/>
            </a:pPr>
            <a:r>
              <a:rPr lang="en-US" sz="1600">
                <a:solidFill>
                  <a:prstClr val="black"/>
                </a:solidFill>
                <a:latin typeface="Avenir Next LT Pro"/>
                <a:ea typeface="+mn-lt"/>
                <a:cs typeface="+mn-lt"/>
              </a:rPr>
              <a:t>   New Mexico Legislature </a:t>
            </a:r>
            <a:endParaRPr lang="en-US" sz="1600">
              <a:solidFill>
                <a:prstClr val="black"/>
              </a:solidFill>
              <a:latin typeface="Avenir Next LT Pro"/>
            </a:endParaRPr>
          </a:p>
          <a:p>
            <a:pPr lvl="1" defTabSz="457200">
              <a:buClr>
                <a:schemeClr val="accent2"/>
              </a:buClr>
              <a:buSzPct val="145000"/>
              <a:buFont typeface="Arial"/>
              <a:buChar char="•"/>
              <a:defRPr/>
            </a:pPr>
            <a:r>
              <a:rPr lang="en-US" sz="1600">
                <a:solidFill>
                  <a:prstClr val="black"/>
                </a:solidFill>
                <a:latin typeface="Avenir Next LT Pro"/>
                <a:ea typeface="+mn-lt"/>
                <a:cs typeface="+mn-lt"/>
              </a:rPr>
              <a:t>Awards projects funded with Severance Tax Bonds (STB) or General Funds (GF) depending upon budget availability.</a:t>
            </a:r>
            <a:endParaRPr lang="en-US" sz="1600">
              <a:solidFill>
                <a:prstClr val="black"/>
              </a:solidFill>
              <a:latin typeface="Avenir Next LT Pro"/>
              <a:ea typeface="Calibri" panose="020F0502020204030204"/>
              <a:cs typeface="Calibri" panose="020F0502020204030204"/>
            </a:endParaRPr>
          </a:p>
          <a:p>
            <a:pPr lvl="1" defTabSz="457200">
              <a:buClr>
                <a:schemeClr val="accent2"/>
              </a:buClr>
              <a:buSzPct val="145000"/>
              <a:buFont typeface="Arial"/>
              <a:buChar char="•"/>
              <a:defRPr/>
            </a:pPr>
            <a:endParaRPr lang="en-US" sz="1600">
              <a:solidFill>
                <a:prstClr val="black"/>
              </a:solidFill>
              <a:latin typeface="Avenir Next LT Pro"/>
              <a:ea typeface="+mn-lt"/>
              <a:cs typeface="+mn-lt"/>
            </a:endParaRPr>
          </a:p>
          <a:p>
            <a:pPr marL="285750" indent="-285750" defTabSz="457200">
              <a:buClr>
                <a:schemeClr val="accent2"/>
              </a:buClr>
              <a:buSzPct val="145000"/>
              <a:buFont typeface="Arial"/>
              <a:buChar char="•"/>
              <a:defRPr/>
            </a:pPr>
            <a:r>
              <a:rPr lang="en-US" sz="1600">
                <a:solidFill>
                  <a:prstClr val="black"/>
                </a:solidFill>
                <a:latin typeface="Avenir Next LT Pro"/>
                <a:ea typeface="+mn-lt"/>
                <a:cs typeface="+mn-lt"/>
              </a:rPr>
              <a:t>Once Capital appropriations are approved the Department of Finance and Administration (DFA) or State Board of Finance (SBOF) notify Entities to complete Severance Tax Bond/GF Certification Questionnaires on DFA’s web-based system.</a:t>
            </a:r>
            <a:endParaRPr lang="en-US" sz="1600">
              <a:solidFill>
                <a:prstClr val="black"/>
              </a:solidFill>
              <a:latin typeface="Avenir Next LT Pro"/>
              <a:ea typeface="Calibri"/>
              <a:cs typeface="Calibri"/>
            </a:endParaRPr>
          </a:p>
          <a:p>
            <a:pPr defTabSz="457200">
              <a:buClr>
                <a:schemeClr val="accent2"/>
              </a:buClr>
              <a:buSzPct val="145000"/>
              <a:buFont typeface="Arial"/>
              <a:buChar char="•"/>
              <a:defRPr/>
            </a:pPr>
            <a:endParaRPr lang="en-US" sz="1600">
              <a:solidFill>
                <a:prstClr val="black"/>
              </a:solidFill>
              <a:latin typeface="Avenir Next LT Pro"/>
              <a:ea typeface="Calibri"/>
              <a:cs typeface="Calibri"/>
            </a:endParaRPr>
          </a:p>
          <a:p>
            <a:pPr>
              <a:buClr>
                <a:srgbClr val="ED7D31"/>
              </a:buClr>
              <a:buSzPct val="145000"/>
              <a:buFont typeface="Arial"/>
              <a:buChar char="•"/>
            </a:pPr>
            <a:r>
              <a:rPr lang="en-US" sz="1600">
                <a:solidFill>
                  <a:prstClr val="black"/>
                </a:solidFill>
                <a:latin typeface="Avenir Next LT Pro"/>
                <a:ea typeface="Calibri"/>
                <a:cs typeface="Calibri"/>
              </a:rPr>
              <a:t>    After questionnaires have been reviewed and approved NMDOT will issue grant agreements when the following are met:</a:t>
            </a:r>
          </a:p>
          <a:p>
            <a:pPr lvl="1">
              <a:spcAft>
                <a:spcPts val="200"/>
              </a:spcAft>
              <a:buClr>
                <a:srgbClr val="ED7D31"/>
              </a:buClr>
              <a:buSzPct val="145000"/>
              <a:buFont typeface="Arial"/>
              <a:buChar char="•"/>
            </a:pPr>
            <a:r>
              <a:rPr lang="en-US" sz="1600" b="1">
                <a:solidFill>
                  <a:prstClr val="black"/>
                </a:solidFill>
                <a:latin typeface="Avenir Next LT Pro"/>
                <a:ea typeface="Calibri" panose="020F0502020204030204"/>
                <a:cs typeface="Calibri"/>
              </a:rPr>
              <a:t> STB projects</a:t>
            </a:r>
            <a:r>
              <a:rPr lang="en-US" sz="1600">
                <a:solidFill>
                  <a:prstClr val="black"/>
                </a:solidFill>
                <a:latin typeface="Avenir Next LT Pro"/>
                <a:ea typeface="Calibri" panose="020F0502020204030204"/>
                <a:cs typeface="Calibri"/>
              </a:rPr>
              <a:t> – must go through the bond sale process</a:t>
            </a:r>
          </a:p>
          <a:p>
            <a:pPr lvl="2">
              <a:spcAft>
                <a:spcPts val="200"/>
              </a:spcAft>
              <a:buClr>
                <a:srgbClr val="ED7D31"/>
              </a:buClr>
              <a:buSzPct val="145000"/>
              <a:buFont typeface="Arial"/>
              <a:buChar char="•"/>
            </a:pPr>
            <a:r>
              <a:rPr lang="en-US" sz="1600">
                <a:solidFill>
                  <a:prstClr val="black"/>
                </a:solidFill>
                <a:latin typeface="Avenir Next LT Pro"/>
                <a:ea typeface="Calibri" panose="020F0502020204030204"/>
                <a:cs typeface="Calibri"/>
              </a:rPr>
              <a:t>Bond sales occur in June and December</a:t>
            </a:r>
          </a:p>
          <a:p>
            <a:pPr lvl="1">
              <a:spcAft>
                <a:spcPts val="200"/>
              </a:spcAft>
              <a:buClr>
                <a:srgbClr val="ED7D31"/>
              </a:buClr>
              <a:buSzPct val="145000"/>
              <a:buFont typeface="Arial"/>
              <a:buChar char="•"/>
            </a:pPr>
            <a:r>
              <a:rPr lang="en-US" sz="1600" b="1">
                <a:solidFill>
                  <a:prstClr val="black"/>
                </a:solidFill>
                <a:latin typeface="Avenir Next LT Pro"/>
                <a:ea typeface="Calibri" panose="020F0502020204030204"/>
                <a:cs typeface="Calibri"/>
              </a:rPr>
              <a:t> GF projects</a:t>
            </a:r>
            <a:r>
              <a:rPr lang="en-US" sz="1600">
                <a:solidFill>
                  <a:prstClr val="black"/>
                </a:solidFill>
                <a:latin typeface="Avenir Next LT Pro"/>
                <a:ea typeface="Calibri" panose="020F0502020204030204"/>
                <a:cs typeface="Calibri"/>
              </a:rPr>
              <a:t> -  grant agreements may be issued upon approval of questionnaire and budget upload.</a:t>
            </a:r>
            <a:endParaRPr lang="en-US" sz="1600">
              <a:solidFill>
                <a:prstClr val="black"/>
              </a:solidFill>
              <a:latin typeface="Avenir Next LT Pro"/>
            </a:endParaRPr>
          </a:p>
          <a:p>
            <a:pPr lvl="1">
              <a:buClr>
                <a:srgbClr val="ED7D31"/>
              </a:buClr>
              <a:buSzPct val="145000"/>
              <a:buFont typeface="Arial"/>
              <a:buChar char="•"/>
            </a:pPr>
            <a:endParaRPr lang="en-US" sz="1600">
              <a:latin typeface="Avenir Next LT Pro"/>
              <a:ea typeface="Calibri" panose="020F0502020204030204"/>
              <a:cs typeface="Calibri"/>
            </a:endParaRPr>
          </a:p>
          <a:p>
            <a:pPr>
              <a:buClr>
                <a:srgbClr val="ED7D31"/>
              </a:buClr>
              <a:buSzPct val="145000"/>
              <a:buFont typeface="Arial"/>
              <a:buChar char="•"/>
            </a:pPr>
            <a:r>
              <a:rPr lang="en-US" sz="1600">
                <a:latin typeface="Avenir Next LT Pro"/>
                <a:ea typeface="Calibri" panose="020F0502020204030204"/>
                <a:cs typeface="Calibri"/>
              </a:rPr>
              <a:t>    Upon execution of grant agreements Entities may begin advertising the project and selecting a contractor and/or professional services provider.</a:t>
            </a:r>
          </a:p>
          <a:p>
            <a:pPr>
              <a:buClr>
                <a:srgbClr val="ED7D31"/>
              </a:buClr>
              <a:buSzPct val="145000"/>
              <a:buFont typeface="Arial"/>
              <a:buChar char="•"/>
            </a:pPr>
            <a:endParaRPr lang="en-US" sz="1600">
              <a:latin typeface="Avenir Next LT Pro"/>
              <a:ea typeface="Calibri" panose="020F0502020204030204"/>
              <a:cs typeface="Calibri"/>
            </a:endParaRPr>
          </a:p>
          <a:p>
            <a:pPr marL="285750" indent="-285750">
              <a:buClr>
                <a:srgbClr val="ED7D31"/>
              </a:buClr>
              <a:buSzPct val="145000"/>
              <a:buFont typeface="Arial"/>
              <a:buChar char="•"/>
            </a:pPr>
            <a:r>
              <a:rPr lang="en-US" sz="1600">
                <a:latin typeface="Avenir Next LT Pro"/>
                <a:ea typeface="Calibri" panose="020F0502020204030204"/>
                <a:cs typeface="Calibri"/>
              </a:rPr>
              <a:t>Once selected, Entity provides a copy of the Third-Party Agreement with provider, along with a Notice of Obligation Form (NOO) to the NMDOT District Coordinator</a:t>
            </a:r>
          </a:p>
          <a:p>
            <a:pPr>
              <a:buClr>
                <a:srgbClr val="ED7D31"/>
              </a:buClr>
              <a:buSzPct val="145000"/>
              <a:buFont typeface="Arial"/>
              <a:buChar char="•"/>
            </a:pPr>
            <a:endParaRPr lang="en-US" sz="1600">
              <a:latin typeface="Avenir Next LT Pro"/>
              <a:ea typeface="Calibri" panose="020F0502020204030204"/>
              <a:cs typeface="Calibri"/>
            </a:endParaRPr>
          </a:p>
          <a:p>
            <a:pPr marL="285750" indent="-285750">
              <a:spcBef>
                <a:spcPct val="20000"/>
              </a:spcBef>
              <a:spcAft>
                <a:spcPts val="600"/>
              </a:spcAft>
              <a:buClr>
                <a:srgbClr val="ED7D31"/>
              </a:buClr>
              <a:buSzPct val="145000"/>
              <a:buFont typeface="Arial"/>
              <a:buChar char="•"/>
            </a:pPr>
            <a:endParaRPr lang="en-US" sz="1600">
              <a:latin typeface="Avenir Next LT Pro"/>
              <a:ea typeface="Calibri" panose="020F0502020204030204"/>
              <a:cs typeface="Helvetica"/>
            </a:endParaRPr>
          </a:p>
          <a:p>
            <a:endParaRPr lang="en-US" sz="1600">
              <a:latin typeface="Avenir Next LT Pro"/>
              <a:ea typeface="Calibri" panose="020F0502020204030204"/>
              <a:cs typeface="Calibri" panose="020F0502020204030204"/>
            </a:endParaRPr>
          </a:p>
        </p:txBody>
      </p:sp>
    </p:spTree>
    <p:extLst>
      <p:ext uri="{BB962C8B-B14F-4D97-AF65-F5344CB8AC3E}">
        <p14:creationId xmlns:p14="http://schemas.microsoft.com/office/powerpoint/2010/main" val="265911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0</TotalTime>
  <Words>1325</Words>
  <Application>Microsoft Office PowerPoint</Application>
  <PresentationFormat>Widescreen</PresentationFormat>
  <Paragraphs>137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Next LT Pro</vt:lpstr>
      <vt:lpstr>Avenir Next LT Pro Demi</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Bencomo, Jaime, NMDOT</dc:creator>
  <cp:lastModifiedBy>Martinez, Clarissa, DOT</cp:lastModifiedBy>
  <cp:revision>2</cp:revision>
  <dcterms:created xsi:type="dcterms:W3CDTF">2021-07-13T16:46:36Z</dcterms:created>
  <dcterms:modified xsi:type="dcterms:W3CDTF">2025-12-11T17:20:09Z</dcterms:modified>
</cp:coreProperties>
</file>