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8" r:id="rId2"/>
    <p:sldId id="280" r:id="rId3"/>
    <p:sldId id="286" r:id="rId4"/>
    <p:sldId id="287" r:id="rId5"/>
    <p:sldId id="285" r:id="rId6"/>
    <p:sldId id="290" r:id="rId7"/>
    <p:sldId id="284" r:id="rId8"/>
    <p:sldId id="277" r:id="rId9"/>
    <p:sldId id="263" r:id="rId10"/>
  </p:sldIdLst>
  <p:sldSz cx="18288000" cy="10287000"/>
  <p:notesSz cx="7010400" cy="9296400"/>
  <p:embeddedFontLst>
    <p:embeddedFont>
      <p:font typeface="Arvo" panose="020B0604020202020204" charset="0"/>
      <p:regular r:id="rId12"/>
      <p:bold r:id="rId13"/>
      <p:italic r:id="rId14"/>
      <p:boldItalic r:id="rId15"/>
    </p:embeddedFont>
    <p:embeddedFont>
      <p:font typeface="Arvo Bold" panose="020B0604020202020204" charset="0"/>
      <p:regular r:id="rId16"/>
      <p:bold r:id="rId17"/>
      <p:italic r:id="rId18"/>
      <p:boldItalic r:id="rId19"/>
    </p:embeddedFont>
    <p:embeddedFont>
      <p:font typeface="Bebas Neue Bold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E1D36F-09E3-D142-A092-A7415A553EE7}" name="Schroer, Jen,  ALTSD" initials="JS" userId="S::jen.schroer@altsd.nm.gov::1e5d6796-0b9f-4238-b188-bf54f06412af" providerId="AD"/>
  <p188:author id="{8ED7458F-4983-A57E-A6BD-C390DB57497F}" name="Kaltenbach, Emily, ALTSD" initials="KE" userId="S::emily.kaltenbach@altsd.nm.gov::5373fc47-446d-4a9b-8179-b247e2e690cc" providerId="AD"/>
  <p188:author id="{C2573AA3-D0C8-1D6E-DD3E-DF5D94626988}" name="Vigil, Antoinette,  ALTSD" initials="VA" userId="S::antoinette.vigil@altsd.nm.gov::c9f5f135-7960-4d80-bee7-6ec2d9495692" providerId="AD"/>
  <p188:author id="{F01A8CD4-5692-931B-D88C-DF9E2607A6A6}" name="Martinez, Tasha,  ALTSD" initials="TM" userId="S::tasha.martinez@altsd.nm.gov::da7f77d8-f12e-436a-a37b-ac97fc26569c" providerId="AD"/>
  <p188:author id="{9A1439F5-2723-BC65-FDD3-452D0CE13854}" name="Gallagher, Gwendolyn,  ALTSD" initials="GA" userId="S::gwendolyn.gallagher@altsd.nm.gov::527393a4-cee1-44dc-8697-683883422e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386"/>
    <a:srgbClr val="2B9B8D"/>
    <a:srgbClr val="FBB535"/>
    <a:srgbClr val="6BBDB3"/>
    <a:srgbClr val="AAD7D1"/>
    <a:srgbClr val="482E58"/>
    <a:srgbClr val="EEF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954" autoAdjust="0"/>
  </p:normalViewPr>
  <p:slideViewPr>
    <p:cSldViewPr snapToGrid="0">
      <p:cViewPr varScale="1">
        <p:scale>
          <a:sx n="31" d="100"/>
          <a:sy n="31" d="100"/>
        </p:scale>
        <p:origin x="5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B8B3EB5-96BE-481B-89A4-4E44F4A97268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24158B9C-6016-4342-8BD9-7533A2570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7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58B9C-6016-4342-8BD9-7533A2570F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7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58B9C-6016-4342-8BD9-7533A2570F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9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131BB-9923-BC5B-C216-2B632297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6FEF08-E362-56B4-0E83-510BE4FB3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8DCABA-22CC-8463-A3F6-005B565C8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665C1-F1D6-3E59-A5C7-627426038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58B9C-6016-4342-8BD9-7533A2570F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5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701BE-276E-C2DB-11A2-8D2CB6A0F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47F3FE-531B-26C5-71B1-5ED60E0A3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21EE6-8D1E-E221-9E4F-48AB75F01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B89CF-233B-7CD5-9AD4-FBEF5699C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58B9C-6016-4342-8BD9-7533A2570F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6B2BF-9DA8-6E87-3846-50D51DB56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794C0-D789-BC7D-1217-B80C4AB1B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2EC361-8EF5-46CF-D52A-40C079813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445C8-1CCA-BCFB-59E6-9F57263EA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58B9C-6016-4342-8BD9-7533A2570F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8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7BD7-B4B4-577A-3A12-7E3805BED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50C7C-4E6E-F5B8-83D1-ACC7D37FA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7FCDDF-6101-8EB4-9DD2-D77EFFBAE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05D71-79B9-CC6C-F83A-C50D189ED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58B9C-6016-4342-8BD9-7533A2570F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288BB-0106-77BC-DFCE-59FCECFF2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26B196-A1D9-BAF2-BDE3-3394CF31C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2FA153-01E7-3C2C-7307-52BA061D22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57A02-4A29-2BF6-4B41-99A2DCDEA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58B9C-6016-4342-8BD9-7533A2570F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60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58B9C-6016-4342-8BD9-7533A2570F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58B9C-6016-4342-8BD9-7533A2570F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5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04008638-EDB7-96B1-E939-F93A9A6EF4E7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pital.outlay@altsd.nm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826782" y="646194"/>
            <a:ext cx="16634436" cy="8994611"/>
          </a:xfrm>
          <a:custGeom>
            <a:avLst/>
            <a:gdLst/>
            <a:ahLst/>
            <a:cxnLst/>
            <a:rect l="l" t="t" r="r" b="b"/>
            <a:pathLst>
              <a:path w="4381086" h="2368951">
                <a:moveTo>
                  <a:pt x="0" y="0"/>
                </a:moveTo>
                <a:lnTo>
                  <a:pt x="4381086" y="0"/>
                </a:lnTo>
                <a:lnTo>
                  <a:pt x="4381086" y="2368951"/>
                </a:lnTo>
                <a:lnTo>
                  <a:pt x="0" y="236895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411200" y="7734300"/>
            <a:ext cx="3732354" cy="1612889"/>
          </a:xfrm>
          <a:custGeom>
            <a:avLst/>
            <a:gdLst/>
            <a:ahLst/>
            <a:cxnLst/>
            <a:rect l="l" t="t" r="r" b="b"/>
            <a:pathLst>
              <a:path w="4436605" h="1917222">
                <a:moveTo>
                  <a:pt x="0" y="0"/>
                </a:moveTo>
                <a:lnTo>
                  <a:pt x="4436605" y="0"/>
                </a:lnTo>
                <a:lnTo>
                  <a:pt x="4436605" y="1917222"/>
                </a:lnTo>
                <a:lnTo>
                  <a:pt x="0" y="19172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459C744-4079-6954-F7D7-A5AD781DD4C3}"/>
              </a:ext>
            </a:extLst>
          </p:cNvPr>
          <p:cNvSpPr/>
          <p:nvPr/>
        </p:nvSpPr>
        <p:spPr>
          <a:xfrm flipV="1">
            <a:off x="826782" y="646193"/>
            <a:ext cx="16634436" cy="3530446"/>
          </a:xfrm>
          <a:custGeom>
            <a:avLst/>
            <a:gdLst/>
            <a:ahLst/>
            <a:cxnLst/>
            <a:rect l="l" t="t" r="r" b="b"/>
            <a:pathLst>
              <a:path w="1721120" h="2533959">
                <a:moveTo>
                  <a:pt x="0" y="0"/>
                </a:moveTo>
                <a:lnTo>
                  <a:pt x="1721120" y="0"/>
                </a:lnTo>
                <a:lnTo>
                  <a:pt x="1721120" y="2533959"/>
                </a:lnTo>
                <a:lnTo>
                  <a:pt x="0" y="2533959"/>
                </a:lnTo>
                <a:close/>
              </a:path>
            </a:pathLst>
          </a:custGeom>
          <a:solidFill>
            <a:srgbClr val="482E59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0AFF7C45-C1A6-12FE-D91E-9158554812A9}"/>
              </a:ext>
            </a:extLst>
          </p:cNvPr>
          <p:cNvSpPr txBox="1"/>
          <p:nvPr/>
        </p:nvSpPr>
        <p:spPr>
          <a:xfrm>
            <a:off x="1640927" y="1038790"/>
            <a:ext cx="15006146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992"/>
              </a:lnSpc>
            </a:pPr>
            <a:r>
              <a:rPr lang="en-US" sz="11571">
                <a:solidFill>
                  <a:srgbClr val="EEF7F6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Advancing state-tribal projects</a:t>
            </a: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F131BC26-DC2B-2FCA-0BC2-12E306B61061}"/>
              </a:ext>
            </a:extLst>
          </p:cNvPr>
          <p:cNvSpPr/>
          <p:nvPr/>
        </p:nvSpPr>
        <p:spPr>
          <a:xfrm rot="16200000">
            <a:off x="9031702" y="-4252877"/>
            <a:ext cx="224596" cy="16634436"/>
          </a:xfrm>
          <a:custGeom>
            <a:avLst/>
            <a:gdLst/>
            <a:ahLst/>
            <a:cxnLst/>
            <a:rect l="l" t="t" r="r" b="b"/>
            <a:pathLst>
              <a:path w="18267" h="2533959">
                <a:moveTo>
                  <a:pt x="0" y="0"/>
                </a:moveTo>
                <a:lnTo>
                  <a:pt x="18267" y="0"/>
                </a:lnTo>
                <a:lnTo>
                  <a:pt x="18267" y="2533959"/>
                </a:lnTo>
                <a:lnTo>
                  <a:pt x="0" y="2533959"/>
                </a:lnTo>
                <a:close/>
              </a:path>
            </a:pathLst>
          </a:custGeom>
          <a:solidFill>
            <a:srgbClr val="FAB535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6145DC-7E0C-8C17-4B19-0CE01499925D}"/>
              </a:ext>
            </a:extLst>
          </p:cNvPr>
          <p:cNvGrpSpPr/>
          <p:nvPr/>
        </p:nvGrpSpPr>
        <p:grpSpPr>
          <a:xfrm>
            <a:off x="2286000" y="4807941"/>
            <a:ext cx="9689234" cy="1368181"/>
            <a:chOff x="2103875" y="6678141"/>
            <a:chExt cx="9689234" cy="1368181"/>
          </a:xfrm>
        </p:grpSpPr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3D6EA713-FE68-0D69-5F0E-EF7E850FEA21}"/>
                </a:ext>
              </a:extLst>
            </p:cNvPr>
            <p:cNvSpPr txBox="1"/>
            <p:nvPr/>
          </p:nvSpPr>
          <p:spPr>
            <a:xfrm>
              <a:off x="2103875" y="6678141"/>
              <a:ext cx="9659108" cy="8268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435"/>
                </a:lnSpc>
              </a:pPr>
              <a:r>
                <a:rPr lang="en-US" sz="5300" dirty="0">
                  <a:solidFill>
                    <a:srgbClr val="482E58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Emily Kaltenbach</a:t>
              </a:r>
              <a:endParaRPr lang="en-US" sz="3200" dirty="0">
                <a:solidFill>
                  <a:srgbClr val="482E58"/>
                </a:solidFill>
                <a:latin typeface="Bebas Neue Bold"/>
                <a:ea typeface="Bebas Neue Bold"/>
                <a:cs typeface="Bebas Neue Bold"/>
              </a:endParaRP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2BB637A0-2B27-2F5C-DD49-8ACCD7F29EFD}"/>
                </a:ext>
              </a:extLst>
            </p:cNvPr>
            <p:cNvSpPr txBox="1"/>
            <p:nvPr/>
          </p:nvSpPr>
          <p:spPr>
            <a:xfrm>
              <a:off x="2134001" y="7265018"/>
              <a:ext cx="9659108" cy="781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435"/>
                </a:lnSpc>
              </a:pPr>
              <a:r>
                <a:rPr lang="en-US" sz="3200" dirty="0">
                  <a:solidFill>
                    <a:srgbClr val="482E58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ALTSD Cabinet Secretary</a:t>
              </a:r>
              <a:endParaRPr lang="en-US" sz="3200" dirty="0">
                <a:solidFill>
                  <a:srgbClr val="482E58"/>
                </a:solidFill>
                <a:latin typeface="Bebas Neue Bold"/>
                <a:ea typeface="Bebas Neue Bold"/>
                <a:cs typeface="Bebas Neue Bold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BD11A0-31CF-13DE-F213-56919C3B06E2}"/>
              </a:ext>
            </a:extLst>
          </p:cNvPr>
          <p:cNvGrpSpPr/>
          <p:nvPr/>
        </p:nvGrpSpPr>
        <p:grpSpPr>
          <a:xfrm>
            <a:off x="2340568" y="6655049"/>
            <a:ext cx="9689234" cy="1368181"/>
            <a:chOff x="2103875" y="6678141"/>
            <a:chExt cx="9689234" cy="1368181"/>
          </a:xfrm>
        </p:grpSpPr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70ED1660-6254-47FD-785C-72626BD79CF7}"/>
                </a:ext>
              </a:extLst>
            </p:cNvPr>
            <p:cNvSpPr txBox="1"/>
            <p:nvPr/>
          </p:nvSpPr>
          <p:spPr>
            <a:xfrm>
              <a:off x="2103875" y="6678141"/>
              <a:ext cx="9659108" cy="8268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435"/>
                </a:lnSpc>
              </a:pPr>
              <a:r>
                <a:rPr lang="en-US" sz="5300">
                  <a:solidFill>
                    <a:srgbClr val="482E58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Antoinette Vigil</a:t>
              </a:r>
              <a:endParaRPr lang="en-US" sz="3200">
                <a:solidFill>
                  <a:srgbClr val="482E58"/>
                </a:solidFill>
                <a:latin typeface="Bebas Neue Bold"/>
                <a:ea typeface="Bebas Neue Bold"/>
                <a:cs typeface="Bebas Neue Bold"/>
              </a:endParaRPr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14309B3F-6DE9-F0E9-6579-CD874F47ED7F}"/>
                </a:ext>
              </a:extLst>
            </p:cNvPr>
            <p:cNvSpPr txBox="1"/>
            <p:nvPr/>
          </p:nvSpPr>
          <p:spPr>
            <a:xfrm>
              <a:off x="2134001" y="7265018"/>
              <a:ext cx="9659108" cy="781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435"/>
                </a:lnSpc>
              </a:pPr>
              <a:r>
                <a:rPr lang="en-US" sz="3200">
                  <a:solidFill>
                    <a:srgbClr val="482E58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ALTSD Deputy Cabinet Secretary</a:t>
              </a:r>
              <a:endParaRPr lang="en-US" sz="3200">
                <a:solidFill>
                  <a:srgbClr val="482E58"/>
                </a:solidFill>
                <a:latin typeface="Bebas Neue Bold"/>
                <a:ea typeface="Bebas Neue Bold"/>
                <a:cs typeface="Bebas Neue Bold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345BEF-AD61-CF0B-622B-0B0320344933}"/>
              </a:ext>
            </a:extLst>
          </p:cNvPr>
          <p:cNvGrpSpPr/>
          <p:nvPr/>
        </p:nvGrpSpPr>
        <p:grpSpPr>
          <a:xfrm>
            <a:off x="7949175" y="6655049"/>
            <a:ext cx="9689234" cy="1368181"/>
            <a:chOff x="2103875" y="6678141"/>
            <a:chExt cx="9689234" cy="1368181"/>
          </a:xfrm>
        </p:grpSpPr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3BB52B05-3EDB-7B96-BBCA-B3D411B67B30}"/>
                </a:ext>
              </a:extLst>
            </p:cNvPr>
            <p:cNvSpPr txBox="1"/>
            <p:nvPr/>
          </p:nvSpPr>
          <p:spPr>
            <a:xfrm>
              <a:off x="2103875" y="6678141"/>
              <a:ext cx="9659108" cy="8268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435"/>
                </a:lnSpc>
              </a:pPr>
              <a:r>
                <a:rPr lang="en-US" sz="5300" dirty="0">
                  <a:solidFill>
                    <a:srgbClr val="482E58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Tasha Martinez</a:t>
              </a:r>
              <a:endParaRPr lang="en-US" sz="3200" dirty="0">
                <a:solidFill>
                  <a:srgbClr val="482E58"/>
                </a:solidFill>
                <a:latin typeface="Bebas Neue Bold"/>
                <a:ea typeface="Bebas Neue Bold"/>
                <a:cs typeface="Bebas Neue Bold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58420FBC-BF1F-F824-9F4B-EAB92169592A}"/>
                </a:ext>
              </a:extLst>
            </p:cNvPr>
            <p:cNvSpPr txBox="1"/>
            <p:nvPr/>
          </p:nvSpPr>
          <p:spPr>
            <a:xfrm>
              <a:off x="2134001" y="7265018"/>
              <a:ext cx="9659108" cy="781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435"/>
                </a:lnSpc>
              </a:pPr>
              <a:r>
                <a:rPr lang="en-US" sz="3200">
                  <a:solidFill>
                    <a:srgbClr val="482E58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Capital Outlay Bureau Chief</a:t>
              </a:r>
              <a:endParaRPr lang="en-US" sz="3200">
                <a:solidFill>
                  <a:srgbClr val="482E58"/>
                </a:solidFill>
                <a:latin typeface="Bebas Neue Bold"/>
                <a:ea typeface="Bebas Neue Bold"/>
                <a:cs typeface="Bebas Neue Bold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1C8FB843-1CC3-48FF-0DB0-8FE6397C3023}"/>
              </a:ext>
            </a:extLst>
          </p:cNvPr>
          <p:cNvSpPr txBox="1"/>
          <p:nvPr/>
        </p:nvSpPr>
        <p:spPr>
          <a:xfrm>
            <a:off x="7979301" y="4807941"/>
            <a:ext cx="9659108" cy="826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5"/>
              </a:lnSpc>
            </a:pPr>
            <a:r>
              <a:rPr lang="en-US" sz="5300" dirty="0">
                <a:solidFill>
                  <a:srgbClr val="482E58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Melissa </a:t>
            </a:r>
            <a:r>
              <a:rPr lang="en-US" sz="5300" dirty="0" err="1">
                <a:solidFill>
                  <a:srgbClr val="482E58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sanchez</a:t>
            </a:r>
            <a:endParaRPr lang="en-US" sz="3200" dirty="0">
              <a:solidFill>
                <a:srgbClr val="482E58"/>
              </a:solidFill>
              <a:latin typeface="Bebas Neue Bold"/>
              <a:ea typeface="Bebas Neue Bold"/>
              <a:cs typeface="Bebas Neue Bold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CDA96F7-9F34-E188-1576-3CCF1C4BA4CA}"/>
              </a:ext>
            </a:extLst>
          </p:cNvPr>
          <p:cNvSpPr txBox="1"/>
          <p:nvPr/>
        </p:nvSpPr>
        <p:spPr>
          <a:xfrm>
            <a:off x="8009427" y="5356914"/>
            <a:ext cx="9659108" cy="781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5"/>
              </a:lnSpc>
            </a:pPr>
            <a:r>
              <a:rPr lang="en-US" sz="3200" dirty="0">
                <a:solidFill>
                  <a:srgbClr val="482E58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ALTSD Director Office of Indian elder affairs</a:t>
            </a:r>
            <a:endParaRPr lang="en-US" sz="3200" dirty="0">
              <a:solidFill>
                <a:srgbClr val="482E58"/>
              </a:solidFill>
              <a:latin typeface="Bebas Neue Bold"/>
              <a:ea typeface="Bebas Neue Bold"/>
              <a:cs typeface="Bebas Neue Bold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740CC1CB-75CA-AE05-EE22-9B0A2EA36615}"/>
              </a:ext>
            </a:extLst>
          </p:cNvPr>
          <p:cNvSpPr txBox="1"/>
          <p:nvPr/>
        </p:nvSpPr>
        <p:spPr>
          <a:xfrm>
            <a:off x="8009427" y="5761013"/>
            <a:ext cx="9659108" cy="781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5"/>
              </a:lnSpc>
            </a:pPr>
            <a:r>
              <a:rPr lang="en-US" sz="3200" dirty="0">
                <a:solidFill>
                  <a:srgbClr val="482E58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Tribal liaison</a:t>
            </a:r>
            <a:endParaRPr lang="en-US" sz="3200" dirty="0">
              <a:solidFill>
                <a:srgbClr val="482E58"/>
              </a:solidFill>
              <a:latin typeface="Bebas Neue Bold"/>
              <a:ea typeface="Bebas Neue Bold"/>
              <a:cs typeface="Bebas Neue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4F0AE-FEF6-0B3A-07A0-2A7511CC7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F7023730-F402-936A-EED7-2A8CAB8B1C92}"/>
              </a:ext>
            </a:extLst>
          </p:cNvPr>
          <p:cNvSpPr/>
          <p:nvPr/>
        </p:nvSpPr>
        <p:spPr>
          <a:xfrm>
            <a:off x="826782" y="646194"/>
            <a:ext cx="16634436" cy="8994611"/>
          </a:xfrm>
          <a:custGeom>
            <a:avLst/>
            <a:gdLst/>
            <a:ahLst/>
            <a:cxnLst/>
            <a:rect l="l" t="t" r="r" b="b"/>
            <a:pathLst>
              <a:path w="4381086" h="2368951">
                <a:moveTo>
                  <a:pt x="0" y="0"/>
                </a:moveTo>
                <a:lnTo>
                  <a:pt x="4381086" y="0"/>
                </a:lnTo>
                <a:lnTo>
                  <a:pt x="4381086" y="2368951"/>
                </a:lnTo>
                <a:lnTo>
                  <a:pt x="0" y="236895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ADFFD05-4D7C-D4B2-03DB-C08BFCC7FF80}"/>
              </a:ext>
            </a:extLst>
          </p:cNvPr>
          <p:cNvSpPr txBox="1"/>
          <p:nvPr/>
        </p:nvSpPr>
        <p:spPr>
          <a:xfrm>
            <a:off x="486065" y="529807"/>
            <a:ext cx="10943935" cy="91856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FF1EEA5E-B363-2DBD-8E70-FDA98CF079F2}"/>
              </a:ext>
            </a:extLst>
          </p:cNvPr>
          <p:cNvSpPr/>
          <p:nvPr/>
        </p:nvSpPr>
        <p:spPr>
          <a:xfrm flipV="1">
            <a:off x="13452516" y="639174"/>
            <a:ext cx="4008701" cy="9008639"/>
          </a:xfrm>
          <a:custGeom>
            <a:avLst/>
            <a:gdLst/>
            <a:ahLst/>
            <a:cxnLst/>
            <a:rect l="l" t="t" r="r" b="b"/>
            <a:pathLst>
              <a:path w="1721120" h="2533959">
                <a:moveTo>
                  <a:pt x="0" y="0"/>
                </a:moveTo>
                <a:lnTo>
                  <a:pt x="1721120" y="0"/>
                </a:lnTo>
                <a:lnTo>
                  <a:pt x="1721120" y="2533959"/>
                </a:lnTo>
                <a:lnTo>
                  <a:pt x="0" y="2533959"/>
                </a:lnTo>
                <a:close/>
              </a:path>
            </a:pathLst>
          </a:custGeom>
          <a:solidFill>
            <a:srgbClr val="482E59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38FFBCB7-F536-B59F-8164-96A66A763D7B}"/>
              </a:ext>
            </a:extLst>
          </p:cNvPr>
          <p:cNvSpPr txBox="1"/>
          <p:nvPr/>
        </p:nvSpPr>
        <p:spPr>
          <a:xfrm>
            <a:off x="1306818" y="1277924"/>
            <a:ext cx="11260164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33"/>
              </a:lnSpc>
            </a:pPr>
            <a:r>
              <a:rPr lang="en-US" sz="8771">
                <a:solidFill>
                  <a:srgbClr val="482E59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Welcome &amp; 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9B9E2D-C01B-4D15-723A-D4EBBF0AFCEF}"/>
              </a:ext>
            </a:extLst>
          </p:cNvPr>
          <p:cNvSpPr txBox="1"/>
          <p:nvPr/>
        </p:nvSpPr>
        <p:spPr>
          <a:xfrm>
            <a:off x="1907830" y="3021932"/>
            <a:ext cx="10058400" cy="523220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12121"/>
                </a:solidFill>
                <a:latin typeface="Arvo"/>
              </a:rPr>
              <a:t>ALTSD Capital Outlay</a:t>
            </a:r>
            <a:endParaRPr lang="en-US" sz="4400" dirty="0">
              <a:solidFill>
                <a:srgbClr val="212121"/>
              </a:solidFill>
              <a:latin typeface="Arvo" panose="02000000000000000000" pitchFamily="2" charset="77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12121"/>
                </a:solidFill>
                <a:latin typeface="Arvo"/>
              </a:rPr>
              <a:t>Funding types and uses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12121"/>
                </a:solidFill>
                <a:latin typeface="Arvo"/>
              </a:rPr>
              <a:t>Payment process and required documentation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12121"/>
                </a:solidFill>
                <a:latin typeface="Arvo"/>
              </a:rPr>
              <a:t>Deadlines and expectations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212121"/>
                </a:solidFill>
                <a:latin typeface="Arvo"/>
              </a:rPr>
              <a:t>Quarterly reporting/meetings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212121"/>
              </a:solidFill>
              <a:latin typeface="Arvo" panose="02000000000000000000" pitchFamily="2" charset="77"/>
            </a:endParaRPr>
          </a:p>
          <a:p>
            <a:pPr marR="0"/>
            <a:endParaRPr lang="en-US" sz="2600" dirty="0">
              <a:solidFill>
                <a:srgbClr val="212121"/>
              </a:solidFill>
              <a:latin typeface="Arvo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564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453BF-E512-41D0-FD76-0170CD547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56F85F2C-1F46-8EB6-D464-D7ED986D3D9C}"/>
              </a:ext>
            </a:extLst>
          </p:cNvPr>
          <p:cNvSpPr/>
          <p:nvPr/>
        </p:nvSpPr>
        <p:spPr>
          <a:xfrm>
            <a:off x="826782" y="625347"/>
            <a:ext cx="16634436" cy="8994611"/>
          </a:xfrm>
          <a:custGeom>
            <a:avLst/>
            <a:gdLst/>
            <a:ahLst/>
            <a:cxnLst/>
            <a:rect l="l" t="t" r="r" b="b"/>
            <a:pathLst>
              <a:path w="4381086" h="2368951">
                <a:moveTo>
                  <a:pt x="0" y="0"/>
                </a:moveTo>
                <a:lnTo>
                  <a:pt x="4381086" y="0"/>
                </a:lnTo>
                <a:lnTo>
                  <a:pt x="4381086" y="2368951"/>
                </a:lnTo>
                <a:lnTo>
                  <a:pt x="0" y="236895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F08867B-D820-5319-CD23-E71EB5CBA651}"/>
              </a:ext>
            </a:extLst>
          </p:cNvPr>
          <p:cNvSpPr txBox="1"/>
          <p:nvPr/>
        </p:nvSpPr>
        <p:spPr>
          <a:xfrm>
            <a:off x="486065" y="529807"/>
            <a:ext cx="10943935" cy="91856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DBE38935-DC34-10C2-0D9B-8A845AC5171C}"/>
              </a:ext>
            </a:extLst>
          </p:cNvPr>
          <p:cNvSpPr/>
          <p:nvPr/>
        </p:nvSpPr>
        <p:spPr>
          <a:xfrm flipV="1">
            <a:off x="13335000" y="639172"/>
            <a:ext cx="4126218" cy="9008639"/>
          </a:xfrm>
          <a:custGeom>
            <a:avLst/>
            <a:gdLst/>
            <a:ahLst/>
            <a:cxnLst/>
            <a:rect l="l" t="t" r="r" b="b"/>
            <a:pathLst>
              <a:path w="1721120" h="2533959">
                <a:moveTo>
                  <a:pt x="0" y="0"/>
                </a:moveTo>
                <a:lnTo>
                  <a:pt x="1721120" y="0"/>
                </a:lnTo>
                <a:lnTo>
                  <a:pt x="1721120" y="2533959"/>
                </a:lnTo>
                <a:lnTo>
                  <a:pt x="0" y="2533959"/>
                </a:lnTo>
                <a:close/>
              </a:path>
            </a:pathLst>
          </a:custGeom>
          <a:solidFill>
            <a:srgbClr val="482E59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8E578DF4-71E9-9232-6867-1751A6B8B201}"/>
              </a:ext>
            </a:extLst>
          </p:cNvPr>
          <p:cNvSpPr txBox="1"/>
          <p:nvPr/>
        </p:nvSpPr>
        <p:spPr>
          <a:xfrm>
            <a:off x="1066800" y="1181100"/>
            <a:ext cx="11260164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33"/>
              </a:lnSpc>
            </a:pPr>
            <a:r>
              <a:rPr lang="en-US" sz="8771">
                <a:solidFill>
                  <a:srgbClr val="482E59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ALTSD Capital Outlay Dept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9D9CF8-1045-7E01-E96C-B92C61538E86}"/>
              </a:ext>
            </a:extLst>
          </p:cNvPr>
          <p:cNvSpPr txBox="1"/>
          <p:nvPr/>
        </p:nvSpPr>
        <p:spPr>
          <a:xfrm>
            <a:off x="1374608" y="2574433"/>
            <a:ext cx="11524247" cy="68326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solidFill>
                  <a:srgbClr val="212121"/>
                </a:solidFill>
                <a:latin typeface="Arvo"/>
              </a:rPr>
              <a:t>Purpose:  To administer Capital Outlay funding that  supports senior facility projects </a:t>
            </a:r>
            <a:endParaRPr lang="en-US" dirty="0">
              <a:latin typeface="Arvo"/>
            </a:endParaRPr>
          </a:p>
          <a:p>
            <a:endParaRPr lang="en-US" sz="2800" dirty="0">
              <a:solidFill>
                <a:srgbClr val="212121"/>
              </a:solidFill>
              <a:latin typeface="Arvo"/>
            </a:endParaRPr>
          </a:p>
          <a:p>
            <a:endParaRPr lang="en-US" sz="2800" dirty="0">
              <a:solidFill>
                <a:srgbClr val="212121"/>
              </a:solidFill>
              <a:latin typeface="Arvo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121"/>
                </a:solidFill>
                <a:latin typeface="Arvo" panose="02000000000000000000" pitchFamily="2" charset="77"/>
              </a:rPr>
              <a:t>Eligible projects include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121"/>
                </a:solidFill>
                <a:latin typeface="Arvo" panose="02000000000000000000" pitchFamily="2" charset="77"/>
              </a:rPr>
              <a:t>Planning &amp;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121"/>
                </a:solidFill>
                <a:latin typeface="Arvo" panose="02000000000000000000" pitchFamily="2" charset="77"/>
              </a:rPr>
              <a:t>New Construction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121"/>
                </a:solidFill>
                <a:latin typeface="Arvo" panose="02000000000000000000" pitchFamily="2" charset="77"/>
              </a:rPr>
              <a:t>Renovation/Code Compliance and New Addition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121"/>
                </a:solidFill>
                <a:latin typeface="Arvo" panose="02000000000000000000" pitchFamily="2" charset="77"/>
              </a:rPr>
              <a:t>Meals Equipment &amp; Other Equipment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121"/>
                </a:solidFill>
                <a:latin typeface="Arvo" panose="02000000000000000000" pitchFamily="2" charset="77"/>
              </a:rPr>
              <a:t>Vehicles &amp; Equipment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12121"/>
              </a:solidFill>
              <a:latin typeface="Arv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12121"/>
                </a:solidFill>
                <a:latin typeface="Arvo" panose="02000000000000000000" pitchFamily="2" charset="77"/>
              </a:rPr>
              <a:t>Emergency funding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12121"/>
                </a:solidFill>
                <a:latin typeface="Arvo" panose="02000000000000000000" pitchFamily="2" charset="77"/>
              </a:rPr>
              <a:t>Defined as an unforeseen and sudden situation that requires immediate action to mitigate life, health, safety, </a:t>
            </a:r>
            <a:r>
              <a:rPr lang="en-US" sz="2600">
                <a:solidFill>
                  <a:srgbClr val="212121"/>
                </a:solidFill>
                <a:latin typeface="Arvo" panose="02000000000000000000" pitchFamily="2" charset="77"/>
              </a:rPr>
              <a:t>or property.</a:t>
            </a:r>
            <a:endParaRPr lang="en-US" sz="2600" dirty="0">
              <a:solidFill>
                <a:srgbClr val="212121"/>
              </a:solidFill>
              <a:latin typeface="Arvo" panose="02000000000000000000" pitchFamily="2" charset="77"/>
            </a:endParaRPr>
          </a:p>
          <a:p>
            <a:endParaRPr lang="en-US" sz="2600" dirty="0">
              <a:solidFill>
                <a:srgbClr val="212121"/>
              </a:solidFill>
              <a:latin typeface="Arvo" panose="02000000000000000000" pitchFamily="2" charset="77"/>
            </a:endParaRPr>
          </a:p>
          <a:p>
            <a:pPr marR="0"/>
            <a:endParaRPr lang="en-US" sz="2600" dirty="0">
              <a:solidFill>
                <a:srgbClr val="212121"/>
              </a:solidFill>
              <a:latin typeface="Arvo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252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3C9CA-D878-F028-E25D-96A85E7D9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6574D4F5-39A2-D65B-3F21-958BF8051BC4}"/>
              </a:ext>
            </a:extLst>
          </p:cNvPr>
          <p:cNvSpPr/>
          <p:nvPr/>
        </p:nvSpPr>
        <p:spPr>
          <a:xfrm>
            <a:off x="826782" y="646194"/>
            <a:ext cx="16634436" cy="8994611"/>
          </a:xfrm>
          <a:custGeom>
            <a:avLst/>
            <a:gdLst/>
            <a:ahLst/>
            <a:cxnLst/>
            <a:rect l="l" t="t" r="r" b="b"/>
            <a:pathLst>
              <a:path w="4381086" h="2368951">
                <a:moveTo>
                  <a:pt x="0" y="0"/>
                </a:moveTo>
                <a:lnTo>
                  <a:pt x="4381086" y="0"/>
                </a:lnTo>
                <a:lnTo>
                  <a:pt x="4381086" y="2368951"/>
                </a:lnTo>
                <a:lnTo>
                  <a:pt x="0" y="236895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383EF16-6BD5-EFAD-DFEE-80A790C12BF0}"/>
              </a:ext>
            </a:extLst>
          </p:cNvPr>
          <p:cNvSpPr txBox="1"/>
          <p:nvPr/>
        </p:nvSpPr>
        <p:spPr>
          <a:xfrm>
            <a:off x="486065" y="529807"/>
            <a:ext cx="10943935" cy="91856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332443A3-9C1D-4BD8-2371-6D582341A18E}"/>
              </a:ext>
            </a:extLst>
          </p:cNvPr>
          <p:cNvSpPr/>
          <p:nvPr/>
        </p:nvSpPr>
        <p:spPr>
          <a:xfrm flipV="1">
            <a:off x="13487400" y="639175"/>
            <a:ext cx="3973818" cy="9008639"/>
          </a:xfrm>
          <a:custGeom>
            <a:avLst/>
            <a:gdLst/>
            <a:ahLst/>
            <a:cxnLst/>
            <a:rect l="l" t="t" r="r" b="b"/>
            <a:pathLst>
              <a:path w="1721120" h="2533959">
                <a:moveTo>
                  <a:pt x="0" y="0"/>
                </a:moveTo>
                <a:lnTo>
                  <a:pt x="1721120" y="0"/>
                </a:lnTo>
                <a:lnTo>
                  <a:pt x="1721120" y="2533959"/>
                </a:lnTo>
                <a:lnTo>
                  <a:pt x="0" y="2533959"/>
                </a:lnTo>
                <a:close/>
              </a:path>
            </a:pathLst>
          </a:custGeom>
          <a:solidFill>
            <a:srgbClr val="482E59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9C1B3057-222C-F8BB-4F4C-E129AA72E42B}"/>
              </a:ext>
            </a:extLst>
          </p:cNvPr>
          <p:cNvSpPr txBox="1"/>
          <p:nvPr/>
        </p:nvSpPr>
        <p:spPr>
          <a:xfrm>
            <a:off x="1066800" y="1181100"/>
            <a:ext cx="11260164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33"/>
              </a:lnSpc>
            </a:pPr>
            <a:r>
              <a:rPr lang="en-US" sz="8750">
                <a:solidFill>
                  <a:srgbClr val="482E59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Process to request Payment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68D31-0B0A-A3FC-B887-67DC650B16B6}"/>
              </a:ext>
            </a:extLst>
          </p:cNvPr>
          <p:cNvSpPr txBox="1"/>
          <p:nvPr/>
        </p:nvSpPr>
        <p:spPr>
          <a:xfrm>
            <a:off x="1545342" y="2566231"/>
            <a:ext cx="9892966" cy="69249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12121"/>
                </a:solidFill>
                <a:latin typeface="Arvo"/>
              </a:rPr>
              <a:t>When</a:t>
            </a:r>
            <a:r>
              <a:rPr lang="en-US" sz="2800" dirty="0">
                <a:solidFill>
                  <a:srgbClr val="212121"/>
                </a:solidFill>
                <a:latin typeface="Arvo"/>
              </a:rPr>
              <a:t> and</a:t>
            </a:r>
            <a:r>
              <a:rPr lang="en-US" sz="2800" b="1" dirty="0">
                <a:solidFill>
                  <a:srgbClr val="212121"/>
                </a:solidFill>
                <a:latin typeface="Arvo"/>
              </a:rPr>
              <a:t> how to submit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121"/>
                </a:solidFill>
                <a:latin typeface="Arvo"/>
              </a:rPr>
              <a:t>RFPs are to be submitted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121"/>
                </a:solidFill>
                <a:latin typeface="Arvo"/>
              </a:rPr>
              <a:t>Immediately as they are received by the Grantee but at a minimum 30 days from when expenditure was incurred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12121"/>
              </a:solidFill>
              <a:latin typeface="Arvo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121"/>
                </a:solidFill>
                <a:latin typeface="Arvo"/>
              </a:rPr>
              <a:t>All Notices of Obligation (NOOs) and Request for Payments (RFPs) sent to </a:t>
            </a:r>
            <a:r>
              <a:rPr lang="en-US" sz="2800" dirty="0">
                <a:solidFill>
                  <a:srgbClr val="212121"/>
                </a:solidFill>
                <a:latin typeface="Arvo"/>
                <a:hlinkClick r:id="rId3"/>
              </a:rPr>
              <a:t>capital.outlay@altsd.nm.gov</a:t>
            </a:r>
            <a:endParaRPr lang="en-US" sz="2800" dirty="0">
              <a:solidFill>
                <a:srgbClr val="212121"/>
              </a:solidFill>
              <a:latin typeface="Arvo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12121"/>
              </a:solidFill>
              <a:latin typeface="Arvo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121"/>
                </a:solidFill>
                <a:latin typeface="Arvo"/>
              </a:rPr>
              <a:t>"cc" the ALTSD Project Coordinator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12121"/>
              </a:solidFill>
              <a:latin typeface="Arvo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2121"/>
                </a:solidFill>
                <a:latin typeface="Arvo"/>
              </a:rPr>
              <a:t>Projects must be current in the DFA’s CAPS dashboard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212121"/>
              </a:solidFill>
              <a:latin typeface="Arvo" panose="02000000000000000000" pitchFamily="2" charset="77"/>
            </a:endParaRPr>
          </a:p>
          <a:p>
            <a:pPr marR="0"/>
            <a:endParaRPr lang="en-US" sz="2600" dirty="0">
              <a:solidFill>
                <a:srgbClr val="212121"/>
              </a:solidFill>
              <a:latin typeface="Arvo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90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8FA69-2AD7-1C3A-36F1-E670F316C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83A1AE79-FD4C-60A0-673C-88006C5C43ED}"/>
              </a:ext>
            </a:extLst>
          </p:cNvPr>
          <p:cNvSpPr/>
          <p:nvPr/>
        </p:nvSpPr>
        <p:spPr>
          <a:xfrm>
            <a:off x="826782" y="646194"/>
            <a:ext cx="16634436" cy="8994611"/>
          </a:xfrm>
          <a:custGeom>
            <a:avLst/>
            <a:gdLst/>
            <a:ahLst/>
            <a:cxnLst/>
            <a:rect l="l" t="t" r="r" b="b"/>
            <a:pathLst>
              <a:path w="4381086" h="2368951">
                <a:moveTo>
                  <a:pt x="0" y="0"/>
                </a:moveTo>
                <a:lnTo>
                  <a:pt x="4381086" y="0"/>
                </a:lnTo>
                <a:lnTo>
                  <a:pt x="4381086" y="2368951"/>
                </a:lnTo>
                <a:lnTo>
                  <a:pt x="0" y="236895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0B2E8BA-4460-136A-0288-4AE6A06F4BCA}"/>
              </a:ext>
            </a:extLst>
          </p:cNvPr>
          <p:cNvSpPr txBox="1"/>
          <p:nvPr/>
        </p:nvSpPr>
        <p:spPr>
          <a:xfrm>
            <a:off x="486065" y="529807"/>
            <a:ext cx="10943935" cy="91856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8C4EB67-A812-67F1-8283-1CA1DE3EA6AA}"/>
              </a:ext>
            </a:extLst>
          </p:cNvPr>
          <p:cNvSpPr txBox="1"/>
          <p:nvPr/>
        </p:nvSpPr>
        <p:spPr>
          <a:xfrm>
            <a:off x="1358378" y="1212015"/>
            <a:ext cx="15587098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33"/>
              </a:lnSpc>
            </a:pPr>
            <a:r>
              <a:rPr lang="en-US" sz="8750">
                <a:solidFill>
                  <a:srgbClr val="482E59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Required DOCUMENTATION FOR PAYMENT PROCESS</a:t>
            </a:r>
            <a:endParaRPr lang="en-US" sz="8750">
              <a:solidFill>
                <a:srgbClr val="482E59"/>
              </a:solidFill>
              <a:latin typeface="Bebas Neue Bold"/>
              <a:ea typeface="Bebas Neue Bold"/>
              <a:cs typeface="Bebas Neue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D4CA47-5CF8-4F98-51E9-F9FC327932FB}"/>
              </a:ext>
            </a:extLst>
          </p:cNvPr>
          <p:cNvSpPr txBox="1"/>
          <p:nvPr/>
        </p:nvSpPr>
        <p:spPr>
          <a:xfrm>
            <a:off x="1590460" y="3333244"/>
            <a:ext cx="5892466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12121"/>
                </a:solidFill>
                <a:latin typeface="Arvo"/>
              </a:rPr>
              <a:t>VEHICLES:  </a:t>
            </a:r>
            <a:endParaRPr lang="en-US" sz="2400" b="1">
              <a:solidFill>
                <a:srgbClr val="212121"/>
              </a:solidFill>
              <a:latin typeface="Arvo" panose="02000000000000000000" pitchFamily="2" charset="77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>
              <a:solidFill>
                <a:srgbClr val="212121"/>
              </a:solidFill>
              <a:latin typeface="Arvo" panose="02000000000000000000" pitchFamily="2" charset="77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121"/>
                </a:solidFill>
                <a:latin typeface="Arvo"/>
              </a:rPr>
              <a:t>Dealer invoice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121"/>
                </a:solidFill>
                <a:latin typeface="Arvo"/>
              </a:rPr>
              <a:t>Buyer’s Agreement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121"/>
                </a:solidFill>
                <a:latin typeface="Arvo"/>
              </a:rPr>
              <a:t>Title/Certificate of Origin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121"/>
                </a:solidFill>
                <a:latin typeface="Arvo"/>
              </a:rPr>
              <a:t>Odometer disclosure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121"/>
                </a:solidFill>
                <a:latin typeface="Arvo"/>
              </a:rPr>
              <a:t>Proof of payment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121"/>
                </a:solidFill>
                <a:latin typeface="Arvo"/>
              </a:rPr>
              <a:t>Approved NOO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212121"/>
              </a:solidFill>
              <a:latin typeface="Arvo" panose="02000000000000000000" pitchFamily="2" charset="77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>
              <a:solidFill>
                <a:srgbClr val="212121"/>
              </a:solidFill>
              <a:latin typeface="Arvo" panose="02000000000000000000" pitchFamily="2" charset="77"/>
            </a:endParaRPr>
          </a:p>
          <a:p>
            <a:pPr marR="0"/>
            <a:endParaRPr lang="en-US" sz="2600">
              <a:solidFill>
                <a:srgbClr val="212121"/>
              </a:solidFill>
              <a:latin typeface="Arvo" panose="02000000000000000000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A5360-0EAC-5B22-55D8-FC56E6AA3534}"/>
              </a:ext>
            </a:extLst>
          </p:cNvPr>
          <p:cNvSpPr txBox="1"/>
          <p:nvPr/>
        </p:nvSpPr>
        <p:spPr>
          <a:xfrm>
            <a:off x="7696486" y="3333244"/>
            <a:ext cx="9411701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12121"/>
                </a:solidFill>
                <a:latin typeface="Arvo"/>
              </a:rPr>
              <a:t>PLANNING, DESIGN, NEW CONSTRUCTION/RENOVATION, 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12121"/>
                </a:solidFill>
                <a:latin typeface="Arvo"/>
              </a:rPr>
              <a:t>CODE COMPLIANCE/NEW ADDITION</a:t>
            </a:r>
            <a:endParaRPr lang="en-US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121"/>
                </a:solidFill>
                <a:latin typeface="Arvo"/>
              </a:rPr>
              <a:t>Invoice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121"/>
                </a:solidFill>
                <a:latin typeface="Arvo"/>
              </a:rPr>
              <a:t>Proof of payment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121"/>
                </a:solidFill>
                <a:latin typeface="Arvo"/>
              </a:rPr>
              <a:t>Approved NOO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>
              <a:solidFill>
                <a:srgbClr val="212121"/>
              </a:solidFill>
              <a:latin typeface="Arv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12121"/>
                </a:solidFill>
                <a:latin typeface="Arvo"/>
              </a:rPr>
              <a:t>MEALS EQUIPMENT &amp; OTHER EQUIPMENT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121"/>
                </a:solidFill>
                <a:latin typeface="Arvo"/>
              </a:rPr>
              <a:t>Invoice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121"/>
                </a:solidFill>
                <a:latin typeface="Arvo"/>
              </a:rPr>
              <a:t>Proof of payment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121"/>
                </a:solidFill>
                <a:latin typeface="Arvo"/>
              </a:rPr>
              <a:t>Approved NOO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>
              <a:solidFill>
                <a:srgbClr val="212121"/>
              </a:solidFill>
              <a:latin typeface="Arvo" panose="02000000000000000000" pitchFamily="2" charset="77"/>
            </a:endParaRPr>
          </a:p>
          <a:p>
            <a:pPr marR="0"/>
            <a:endParaRPr lang="en-US" sz="2400">
              <a:solidFill>
                <a:srgbClr val="212121"/>
              </a:solidFill>
              <a:latin typeface="Arvo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987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DE76F-FABE-FA2D-D9F4-719799D47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FF6795DA-7C76-8880-B6BA-5870093B782C}"/>
              </a:ext>
            </a:extLst>
          </p:cNvPr>
          <p:cNvSpPr/>
          <p:nvPr/>
        </p:nvSpPr>
        <p:spPr>
          <a:xfrm>
            <a:off x="826782" y="646194"/>
            <a:ext cx="16634436" cy="8994611"/>
          </a:xfrm>
          <a:custGeom>
            <a:avLst/>
            <a:gdLst/>
            <a:ahLst/>
            <a:cxnLst/>
            <a:rect l="l" t="t" r="r" b="b"/>
            <a:pathLst>
              <a:path w="4381086" h="2368951">
                <a:moveTo>
                  <a:pt x="0" y="0"/>
                </a:moveTo>
                <a:lnTo>
                  <a:pt x="4381086" y="0"/>
                </a:lnTo>
                <a:lnTo>
                  <a:pt x="4381086" y="2368951"/>
                </a:lnTo>
                <a:lnTo>
                  <a:pt x="0" y="236895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D10A97A-01E8-4996-176C-458DB4542A99}"/>
              </a:ext>
            </a:extLst>
          </p:cNvPr>
          <p:cNvSpPr txBox="1"/>
          <p:nvPr/>
        </p:nvSpPr>
        <p:spPr>
          <a:xfrm>
            <a:off x="486065" y="529807"/>
            <a:ext cx="10943935" cy="91856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0482BF2E-055F-801E-9BCB-38252E246B45}"/>
              </a:ext>
            </a:extLst>
          </p:cNvPr>
          <p:cNvSpPr/>
          <p:nvPr/>
        </p:nvSpPr>
        <p:spPr>
          <a:xfrm flipV="1">
            <a:off x="13487400" y="639175"/>
            <a:ext cx="3973818" cy="9008639"/>
          </a:xfrm>
          <a:custGeom>
            <a:avLst/>
            <a:gdLst/>
            <a:ahLst/>
            <a:cxnLst/>
            <a:rect l="l" t="t" r="r" b="b"/>
            <a:pathLst>
              <a:path w="1721120" h="2533959">
                <a:moveTo>
                  <a:pt x="0" y="0"/>
                </a:moveTo>
                <a:lnTo>
                  <a:pt x="1721120" y="0"/>
                </a:lnTo>
                <a:lnTo>
                  <a:pt x="1721120" y="2533959"/>
                </a:lnTo>
                <a:lnTo>
                  <a:pt x="0" y="2533959"/>
                </a:lnTo>
                <a:close/>
              </a:path>
            </a:pathLst>
          </a:custGeom>
          <a:solidFill>
            <a:srgbClr val="482E59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1EDF33E-9614-0919-EFAF-A5957B4F47FD}"/>
              </a:ext>
            </a:extLst>
          </p:cNvPr>
          <p:cNvSpPr txBox="1"/>
          <p:nvPr/>
        </p:nvSpPr>
        <p:spPr>
          <a:xfrm>
            <a:off x="1349829" y="1203556"/>
            <a:ext cx="11260164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33"/>
              </a:lnSpc>
            </a:pPr>
            <a:r>
              <a:rPr lang="en-US" sz="8750" dirty="0">
                <a:solidFill>
                  <a:srgbClr val="482E59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Reimbursement - </a:t>
            </a:r>
            <a:br>
              <a:rPr lang="en-US" sz="8750" dirty="0">
                <a:solidFill>
                  <a:srgbClr val="482E59"/>
                </a:solidFill>
                <a:latin typeface="Bebas Neue Bold"/>
                <a:ea typeface="Bebas Neue Bold"/>
                <a:cs typeface="Bebas Neue Bold"/>
                <a:sym typeface="Bebas Neue Bold"/>
              </a:rPr>
            </a:br>
            <a:r>
              <a:rPr lang="en-US" sz="8750" dirty="0">
                <a:solidFill>
                  <a:srgbClr val="482E59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unpaid invoices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F63268-DA44-6D16-692A-49B6F33EC266}"/>
              </a:ext>
            </a:extLst>
          </p:cNvPr>
          <p:cNvSpPr txBox="1"/>
          <p:nvPr/>
        </p:nvSpPr>
        <p:spPr>
          <a:xfrm>
            <a:off x="1349829" y="3889705"/>
            <a:ext cx="11381873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vo" panose="02000000000000000000" pitchFamily="2" charset="77"/>
              </a:rPr>
              <a:t>Valid unpaid invoices can be reimbursed to the grantee if allowed by the agreement</a:t>
            </a:r>
            <a:br>
              <a:rPr lang="en-US" sz="2600" dirty="0">
                <a:latin typeface="Arvo" panose="02000000000000000000" pitchFamily="2" charset="77"/>
              </a:rPr>
            </a:br>
            <a:endParaRPr lang="en-US" sz="2600" dirty="0">
              <a:latin typeface="Arvo" panose="0200000000000000000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vo" panose="02000000000000000000" pitchFamily="2" charset="77"/>
              </a:rPr>
              <a:t>If reimbursed for an unpaid invoice: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vo" panose="02000000000000000000" pitchFamily="2" charset="77"/>
              </a:rPr>
              <a:t>Grantee must pay the vendor within 5 business days of receiving funds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vo" panose="02000000000000000000" pitchFamily="2" charset="77"/>
              </a:rPr>
              <a:t>Grantee must submit proof of payment within 10 business days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212121"/>
              </a:solidFill>
              <a:latin typeface="Arvo" panose="02000000000000000000" pitchFamily="2" charset="77"/>
            </a:endParaRPr>
          </a:p>
          <a:p>
            <a:pPr marR="0"/>
            <a:endParaRPr lang="en-US" sz="2600" dirty="0">
              <a:solidFill>
                <a:srgbClr val="212121"/>
              </a:solidFill>
              <a:latin typeface="Arvo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275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39C49-0466-083E-0C78-86480188D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091D8594-AA14-0A77-AEF1-F56014DC8920}"/>
              </a:ext>
            </a:extLst>
          </p:cNvPr>
          <p:cNvSpPr/>
          <p:nvPr/>
        </p:nvSpPr>
        <p:spPr>
          <a:xfrm>
            <a:off x="826782" y="646194"/>
            <a:ext cx="16634436" cy="8994611"/>
          </a:xfrm>
          <a:custGeom>
            <a:avLst/>
            <a:gdLst/>
            <a:ahLst/>
            <a:cxnLst/>
            <a:rect l="l" t="t" r="r" b="b"/>
            <a:pathLst>
              <a:path w="4381086" h="2368951">
                <a:moveTo>
                  <a:pt x="0" y="0"/>
                </a:moveTo>
                <a:lnTo>
                  <a:pt x="4381086" y="0"/>
                </a:lnTo>
                <a:lnTo>
                  <a:pt x="4381086" y="2368951"/>
                </a:lnTo>
                <a:lnTo>
                  <a:pt x="0" y="236895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EAEF2DE-BC4B-5522-0C63-94F40E8EA3AF}"/>
              </a:ext>
            </a:extLst>
          </p:cNvPr>
          <p:cNvSpPr txBox="1"/>
          <p:nvPr/>
        </p:nvSpPr>
        <p:spPr>
          <a:xfrm>
            <a:off x="486065" y="529807"/>
            <a:ext cx="10943935" cy="91856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9A5F7D60-1F31-9398-D729-5B8034E8E0BE}"/>
              </a:ext>
            </a:extLst>
          </p:cNvPr>
          <p:cNvSpPr txBox="1"/>
          <p:nvPr/>
        </p:nvSpPr>
        <p:spPr>
          <a:xfrm>
            <a:off x="1358378" y="1212015"/>
            <a:ext cx="15222564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33"/>
              </a:lnSpc>
            </a:pPr>
            <a:r>
              <a:rPr lang="en-US" sz="8771">
                <a:solidFill>
                  <a:srgbClr val="482E59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Quarterly meetings &amp; reporting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9388BFC-9BA1-2BAA-F691-52AB3E9D5826}"/>
              </a:ext>
            </a:extLst>
          </p:cNvPr>
          <p:cNvSpPr/>
          <p:nvPr/>
        </p:nvSpPr>
        <p:spPr>
          <a:xfrm flipV="1">
            <a:off x="1358376" y="2792871"/>
            <a:ext cx="8543614" cy="5932029"/>
          </a:xfrm>
          <a:custGeom>
            <a:avLst/>
            <a:gdLst/>
            <a:ahLst/>
            <a:cxnLst/>
            <a:rect l="l" t="t" r="r" b="b"/>
            <a:pathLst>
              <a:path w="1721120" h="2533959">
                <a:moveTo>
                  <a:pt x="0" y="0"/>
                </a:moveTo>
                <a:lnTo>
                  <a:pt x="1721120" y="0"/>
                </a:lnTo>
                <a:lnTo>
                  <a:pt x="1721120" y="2533959"/>
                </a:lnTo>
                <a:lnTo>
                  <a:pt x="0" y="2533959"/>
                </a:lnTo>
                <a:close/>
              </a:path>
            </a:pathLst>
          </a:custGeom>
          <a:solidFill>
            <a:srgbClr val="482E58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9A02C31-EEA7-2815-4641-CE5CCE6C5199}"/>
              </a:ext>
            </a:extLst>
          </p:cNvPr>
          <p:cNvSpPr/>
          <p:nvPr/>
        </p:nvSpPr>
        <p:spPr>
          <a:xfrm flipV="1">
            <a:off x="9906000" y="2796042"/>
            <a:ext cx="7047820" cy="5928858"/>
          </a:xfrm>
          <a:custGeom>
            <a:avLst/>
            <a:gdLst/>
            <a:ahLst/>
            <a:cxnLst/>
            <a:rect l="l" t="t" r="r" b="b"/>
            <a:pathLst>
              <a:path w="1721120" h="2533959">
                <a:moveTo>
                  <a:pt x="0" y="0"/>
                </a:moveTo>
                <a:lnTo>
                  <a:pt x="1721120" y="0"/>
                </a:lnTo>
                <a:lnTo>
                  <a:pt x="1721120" y="2533959"/>
                </a:lnTo>
                <a:lnTo>
                  <a:pt x="0" y="2533959"/>
                </a:lnTo>
                <a:close/>
              </a:path>
            </a:pathLst>
          </a:custGeom>
          <a:solidFill>
            <a:srgbClr val="FCD386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F9CCA1F9-5A22-61EA-4566-87F800856680}"/>
              </a:ext>
            </a:extLst>
          </p:cNvPr>
          <p:cNvSpPr txBox="1"/>
          <p:nvPr/>
        </p:nvSpPr>
        <p:spPr>
          <a:xfrm>
            <a:off x="1743220" y="3097442"/>
            <a:ext cx="422241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>
                <a:solidFill>
                  <a:srgbClr val="482E58"/>
                </a:solidFill>
                <a:latin typeface="Arvo" panose="02000000000000000000" pitchFamily="2" charset="77"/>
                <a:ea typeface="Arvo Bold"/>
                <a:cs typeface="Arvo Bold"/>
                <a:sym typeface="Arvo Bold"/>
              </a:rPr>
              <a:t>Quarterly Meetings</a:t>
            </a:r>
            <a:endParaRPr lang="en-US" b="0" i="0" u="none" strike="noStrike">
              <a:solidFill>
                <a:srgbClr val="482E58"/>
              </a:solidFill>
              <a:effectLst/>
              <a:latin typeface="Arvo" panose="02000000000000000000" pitchFamily="2" charset="77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FD674597-EFD9-6D90-B9CE-4A745D056347}"/>
              </a:ext>
            </a:extLst>
          </p:cNvPr>
          <p:cNvSpPr txBox="1"/>
          <p:nvPr/>
        </p:nvSpPr>
        <p:spPr>
          <a:xfrm>
            <a:off x="11483724" y="3121572"/>
            <a:ext cx="422241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>
                <a:latin typeface="Arvo" panose="02000000000000000000" pitchFamily="2" charset="77"/>
                <a:ea typeface="Arvo Bold"/>
                <a:cs typeface="Arvo Bold"/>
                <a:sym typeface="Arvo Bold"/>
              </a:rPr>
              <a:t>Quarterly Reporting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B47C2A-2C95-3614-393F-A734A6B1DA94}"/>
              </a:ext>
            </a:extLst>
          </p:cNvPr>
          <p:cNvSpPr txBox="1"/>
          <p:nvPr/>
        </p:nvSpPr>
        <p:spPr>
          <a:xfrm>
            <a:off x="1988134" y="4059830"/>
            <a:ext cx="7696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endParaRPr lang="en-US" sz="2600">
              <a:latin typeface="Arvo" panose="02000000000000000000" pitchFamily="2" charset="77"/>
            </a:endParaRP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600">
                <a:latin typeface="Arvo" panose="02000000000000000000" pitchFamily="2" charset="77"/>
              </a:rPr>
              <a:t>Review project status, schedule and balance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600">
                <a:latin typeface="Arvo" panose="02000000000000000000" pitchFamily="2" charset="77"/>
              </a:rPr>
              <a:t>Identify risks meeting obligation/expenditure requirements and plan corrective actions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600">
                <a:latin typeface="Arvo" panose="02000000000000000000" pitchFamily="2" charset="77"/>
              </a:rPr>
              <a:t>Verify reimbursements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600">
                <a:latin typeface="Arvo" panose="02000000000000000000" pitchFamily="2" charset="77"/>
              </a:rPr>
              <a:t>Department updates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endParaRPr lang="en-US" sz="2600">
              <a:latin typeface="Arvo" panose="02000000000000000000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b="0" i="0" u="none" strike="noStrike">
              <a:effectLst/>
              <a:latin typeface="Arvo" panose="02000000000000000000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71E9AC-FA23-4D52-E79E-50212CA1D968}"/>
              </a:ext>
            </a:extLst>
          </p:cNvPr>
          <p:cNvSpPr txBox="1"/>
          <p:nvPr/>
        </p:nvSpPr>
        <p:spPr>
          <a:xfrm>
            <a:off x="10657543" y="4264261"/>
            <a:ext cx="554899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endParaRPr lang="en-US" sz="2600" dirty="0">
              <a:latin typeface="Arvo" panose="02000000000000000000" pitchFamily="2" charset="77"/>
            </a:endParaRP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effectLst/>
                <a:latin typeface="Arvo" panose="02000000000000000000" pitchFamily="2" charset="77"/>
              </a:rPr>
              <a:t>DFA CAPS Database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effectLst/>
                <a:latin typeface="Arvo" panose="02000000000000000000" pitchFamily="2" charset="77"/>
              </a:rPr>
              <a:t>Quarterly updates must be entered and certified with each RFP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vo" panose="02000000000000000000" pitchFamily="2" charset="77"/>
              </a:rPr>
              <a:t>https://platform.dfa.nm.gov/login.html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endParaRPr lang="en-US" sz="2600" b="0" i="0" u="none" strike="noStrike" dirty="0">
              <a:effectLst/>
              <a:latin typeface="Arvo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107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6079C-F433-94F0-354A-7F6FE80B8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">
            <a:extLst>
              <a:ext uri="{FF2B5EF4-FFF2-40B4-BE49-F238E27FC236}">
                <a16:creationId xmlns:a16="http://schemas.microsoft.com/office/drawing/2014/main" id="{1DB5059D-440F-DC54-FAD4-B4AE708BDFD4}"/>
              </a:ext>
            </a:extLst>
          </p:cNvPr>
          <p:cNvSpPr/>
          <p:nvPr/>
        </p:nvSpPr>
        <p:spPr>
          <a:xfrm>
            <a:off x="826782" y="646194"/>
            <a:ext cx="16634436" cy="8994611"/>
          </a:xfrm>
          <a:custGeom>
            <a:avLst/>
            <a:gdLst/>
            <a:ahLst/>
            <a:cxnLst/>
            <a:rect l="l" t="t" r="r" b="b"/>
            <a:pathLst>
              <a:path w="4381086" h="2368951">
                <a:moveTo>
                  <a:pt x="0" y="0"/>
                </a:moveTo>
                <a:lnTo>
                  <a:pt x="4381086" y="0"/>
                </a:lnTo>
                <a:lnTo>
                  <a:pt x="4381086" y="2368951"/>
                </a:lnTo>
                <a:lnTo>
                  <a:pt x="0" y="236895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A1D537-D514-EB14-5832-3BB0E6C473F8}"/>
              </a:ext>
            </a:extLst>
          </p:cNvPr>
          <p:cNvGrpSpPr/>
          <p:nvPr/>
        </p:nvGrpSpPr>
        <p:grpSpPr>
          <a:xfrm>
            <a:off x="826783" y="4335363"/>
            <a:ext cx="16639039" cy="4587381"/>
            <a:chOff x="250298" y="3926706"/>
            <a:chExt cx="17245600" cy="1955753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3D02090-95A5-DD55-8E64-9092857B9CD4}"/>
                </a:ext>
              </a:extLst>
            </p:cNvPr>
            <p:cNvSpPr/>
            <p:nvPr/>
          </p:nvSpPr>
          <p:spPr>
            <a:xfrm flipV="1">
              <a:off x="11750040" y="3926706"/>
              <a:ext cx="5745858" cy="1955753"/>
            </a:xfrm>
            <a:custGeom>
              <a:avLst/>
              <a:gdLst/>
              <a:ahLst/>
              <a:cxnLst/>
              <a:rect l="l" t="t" r="r" b="b"/>
              <a:pathLst>
                <a:path w="1721120" h="2533959">
                  <a:moveTo>
                    <a:pt x="0" y="0"/>
                  </a:moveTo>
                  <a:lnTo>
                    <a:pt x="1721120" y="0"/>
                  </a:lnTo>
                  <a:lnTo>
                    <a:pt x="1721120" y="2533959"/>
                  </a:lnTo>
                  <a:lnTo>
                    <a:pt x="0" y="2533959"/>
                  </a:lnTo>
                  <a:close/>
                </a:path>
              </a:pathLst>
            </a:custGeom>
            <a:solidFill>
              <a:srgbClr val="482E58">
                <a:alpha val="19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4763950-E6D0-46D9-2FA5-E7EE44B94DF0}"/>
                </a:ext>
              </a:extLst>
            </p:cNvPr>
            <p:cNvSpPr/>
            <p:nvPr/>
          </p:nvSpPr>
          <p:spPr>
            <a:xfrm flipV="1">
              <a:off x="6000169" y="3926706"/>
              <a:ext cx="5745858" cy="1955753"/>
            </a:xfrm>
            <a:custGeom>
              <a:avLst/>
              <a:gdLst/>
              <a:ahLst/>
              <a:cxnLst/>
              <a:rect l="l" t="t" r="r" b="b"/>
              <a:pathLst>
                <a:path w="1721120" h="2533959">
                  <a:moveTo>
                    <a:pt x="0" y="0"/>
                  </a:moveTo>
                  <a:lnTo>
                    <a:pt x="1721120" y="0"/>
                  </a:lnTo>
                  <a:lnTo>
                    <a:pt x="1721120" y="2533959"/>
                  </a:lnTo>
                  <a:lnTo>
                    <a:pt x="0" y="2533959"/>
                  </a:lnTo>
                  <a:close/>
                </a:path>
              </a:pathLst>
            </a:custGeom>
            <a:solidFill>
              <a:srgbClr val="AAD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751EF39-CF3E-FA06-0725-7C7BFF38117D}"/>
                </a:ext>
              </a:extLst>
            </p:cNvPr>
            <p:cNvSpPr/>
            <p:nvPr/>
          </p:nvSpPr>
          <p:spPr>
            <a:xfrm flipV="1">
              <a:off x="250298" y="3926706"/>
              <a:ext cx="5745858" cy="1955753"/>
            </a:xfrm>
            <a:custGeom>
              <a:avLst/>
              <a:gdLst/>
              <a:ahLst/>
              <a:cxnLst/>
              <a:rect l="l" t="t" r="r" b="b"/>
              <a:pathLst>
                <a:path w="1721120" h="2533959">
                  <a:moveTo>
                    <a:pt x="0" y="0"/>
                  </a:moveTo>
                  <a:lnTo>
                    <a:pt x="1721120" y="0"/>
                  </a:lnTo>
                  <a:lnTo>
                    <a:pt x="1721120" y="2533959"/>
                  </a:lnTo>
                  <a:lnTo>
                    <a:pt x="0" y="2533959"/>
                  </a:lnTo>
                  <a:close/>
                </a:path>
              </a:pathLst>
            </a:custGeom>
            <a:solidFill>
              <a:srgbClr val="FCD38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13">
            <a:extLst>
              <a:ext uri="{FF2B5EF4-FFF2-40B4-BE49-F238E27FC236}">
                <a16:creationId xmlns:a16="http://schemas.microsoft.com/office/drawing/2014/main" id="{6D33B901-19B5-2FA2-ABA5-16294437D32F}"/>
              </a:ext>
            </a:extLst>
          </p:cNvPr>
          <p:cNvSpPr txBox="1"/>
          <p:nvPr/>
        </p:nvSpPr>
        <p:spPr>
          <a:xfrm>
            <a:off x="1371600" y="973237"/>
            <a:ext cx="15823025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33"/>
              </a:lnSpc>
            </a:pPr>
            <a:r>
              <a:rPr lang="en-US" sz="8750">
                <a:solidFill>
                  <a:srgbClr val="482E59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FY27 capital outlay application cycle &amp; key Scoring areas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511D3-4981-137E-83B3-3F390E92DCC9}"/>
              </a:ext>
            </a:extLst>
          </p:cNvPr>
          <p:cNvSpPr txBox="1"/>
          <p:nvPr/>
        </p:nvSpPr>
        <p:spPr>
          <a:xfrm>
            <a:off x="1366434" y="4547241"/>
            <a:ext cx="4594798" cy="42165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/>
            <a:r>
              <a:rPr lang="en-US" sz="2600" b="1">
                <a:latin typeface="Arvo"/>
              </a:rPr>
              <a:t>Key Scoring Areas</a:t>
            </a:r>
          </a:p>
          <a:p>
            <a:endParaRPr lang="en-US" sz="2600" b="1">
              <a:latin typeface="Arvo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Arvo"/>
              </a:rPr>
              <a:t>Need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Arvo"/>
              </a:rPr>
              <a:t>Condition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Arvo"/>
              </a:rPr>
              <a:t>Service Levels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Arvo"/>
              </a:rPr>
              <a:t>Readiness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Arvo"/>
              </a:rPr>
              <a:t>Funding Performance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Arvo"/>
              </a:rPr>
              <a:t>Successful administration of prior appropriations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Arvo"/>
              </a:rPr>
              <a:t>Long-Term Sustainability</a:t>
            </a:r>
            <a:endParaRPr lang="en-US" sz="2400" b="0" i="0" u="none" strike="noStrike">
              <a:effectLst/>
              <a:latin typeface="Ar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CA9FE-DD29-8CF2-99F1-8F565F87157A}"/>
              </a:ext>
            </a:extLst>
          </p:cNvPr>
          <p:cNvSpPr txBox="1"/>
          <p:nvPr/>
        </p:nvSpPr>
        <p:spPr>
          <a:xfrm>
            <a:off x="6684360" y="4543234"/>
            <a:ext cx="5188163" cy="3293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/>
            <a:r>
              <a:rPr lang="en-US" sz="2600" b="1">
                <a:latin typeface="Arvo"/>
              </a:rPr>
              <a:t>Documentation</a:t>
            </a:r>
          </a:p>
          <a:p>
            <a:endParaRPr lang="en-US" sz="2600" b="1">
              <a:latin typeface="Arvo"/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0" i="0" u="none" strike="noStrike">
                <a:effectLst/>
                <a:latin typeface="Arvo"/>
              </a:rPr>
              <a:t>Question </a:t>
            </a:r>
            <a:r>
              <a:rPr lang="en-US" sz="2600">
                <a:latin typeface="Arvo"/>
              </a:rPr>
              <a:t>Sets</a:t>
            </a:r>
            <a:endParaRPr lang="en-US" sz="2500">
              <a:latin typeface="Arvo"/>
            </a:endParaRPr>
          </a:p>
          <a:p>
            <a:pPr marL="457200" indent="-457200">
              <a:buFont typeface="Arial"/>
              <a:buChar char="•"/>
            </a:pPr>
            <a:r>
              <a:rPr lang="en-US" sz="2600">
                <a:latin typeface="Arvo"/>
              </a:rPr>
              <a:t> ICIP</a:t>
            </a:r>
            <a:endParaRPr lang="en-US" sz="2500">
              <a:latin typeface="Arvo"/>
            </a:endParaRPr>
          </a:p>
          <a:p>
            <a:pPr marL="457200" indent="-457200">
              <a:buFont typeface="Arial"/>
              <a:buChar char="•"/>
            </a:pPr>
            <a:r>
              <a:rPr lang="en-US" sz="2600">
                <a:latin typeface="Arvo"/>
              </a:rPr>
              <a:t> Certifying Letter</a:t>
            </a:r>
            <a:endParaRPr lang="en-US" sz="2500">
              <a:latin typeface="Arvo"/>
            </a:endParaRPr>
          </a:p>
          <a:p>
            <a:pPr marL="457200" indent="-457200">
              <a:buFont typeface="Arial"/>
              <a:buChar char="•"/>
            </a:pPr>
            <a:r>
              <a:rPr lang="en-US" sz="2600">
                <a:latin typeface="Arvo"/>
              </a:rPr>
              <a:t> Estimates/Quotes</a:t>
            </a:r>
            <a:endParaRPr lang="en-US" sz="2500">
              <a:latin typeface="Arvo"/>
            </a:endParaRPr>
          </a:p>
          <a:p>
            <a:pPr marL="457200" indent="-457200">
              <a:buFont typeface="Arial"/>
              <a:buChar char="•"/>
            </a:pPr>
            <a:r>
              <a:rPr lang="en-US" sz="2600">
                <a:latin typeface="Arvo"/>
              </a:rPr>
              <a:t> Deferred Maintenance</a:t>
            </a:r>
            <a:endParaRPr lang="en-US" sz="2500">
              <a:latin typeface="Arvo"/>
            </a:endParaRPr>
          </a:p>
          <a:p>
            <a:pPr marL="457200" marR="0" indent="-457200">
              <a:buFont typeface="Arial"/>
              <a:buChar char="•"/>
            </a:pPr>
            <a:r>
              <a:rPr lang="en-US" sz="2600">
                <a:latin typeface="Arvo"/>
              </a:rPr>
              <a:t> Planning </a:t>
            </a:r>
            <a:endParaRPr lang="en-US" sz="2500" b="0" i="0" u="none" strike="noStrike">
              <a:effectLst/>
              <a:latin typeface="Arvo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E0F09022-6930-D888-2C1B-EAD7FC68C94C}"/>
              </a:ext>
            </a:extLst>
          </p:cNvPr>
          <p:cNvSpPr txBox="1"/>
          <p:nvPr/>
        </p:nvSpPr>
        <p:spPr>
          <a:xfrm>
            <a:off x="12559978" y="4546289"/>
            <a:ext cx="4629134" cy="2124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99"/>
              </a:lnSpc>
            </a:pPr>
            <a:r>
              <a:rPr lang="en-US" sz="2600" b="1">
                <a:latin typeface="Arvo"/>
                <a:ea typeface="Arvo Bold"/>
                <a:cs typeface="Arvo Bold"/>
                <a:sym typeface="Arvo Bold"/>
              </a:rPr>
              <a:t>FY 27 Application Cycle </a:t>
            </a:r>
            <a:endParaRPr lang="en-US" sz="2600" b="1">
              <a:latin typeface="Arvo"/>
              <a:cs typeface="Arvo Bold"/>
            </a:endParaRPr>
          </a:p>
          <a:p>
            <a:pPr>
              <a:lnSpc>
                <a:spcPts val="4199"/>
              </a:lnSpc>
            </a:pPr>
            <a:endParaRPr lang="en-US" sz="3200">
              <a:solidFill>
                <a:srgbClr val="2A9B8D"/>
              </a:solidFill>
              <a:latin typeface="Arvo Bold"/>
              <a:ea typeface="Arvo Bold"/>
              <a:cs typeface="Arvo Bold"/>
              <a:sym typeface="Arvo Bold"/>
            </a:endParaRPr>
          </a:p>
          <a:p>
            <a:pPr>
              <a:lnSpc>
                <a:spcPts val="4199"/>
              </a:lnSpc>
            </a:pPr>
            <a:r>
              <a:rPr lang="en-US" sz="2600">
                <a:latin typeface="Arvo Bold"/>
                <a:ea typeface="Arvo Bold"/>
                <a:cs typeface="Arvo Bold"/>
                <a:sym typeface="Arvo Bold"/>
              </a:rPr>
              <a:t>November 3, 2025 – February 3, 2026</a:t>
            </a:r>
            <a:endParaRPr lang="en-US" sz="2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02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7B762FFB-E1F1-5ACE-4F5B-F5CB78865E20}"/>
              </a:ext>
            </a:extLst>
          </p:cNvPr>
          <p:cNvSpPr/>
          <p:nvPr/>
        </p:nvSpPr>
        <p:spPr>
          <a:xfrm>
            <a:off x="8946558" y="618876"/>
            <a:ext cx="8317219" cy="8994611"/>
          </a:xfrm>
          <a:custGeom>
            <a:avLst/>
            <a:gdLst/>
            <a:ahLst/>
            <a:cxnLst/>
            <a:rect l="l" t="t" r="r" b="b"/>
            <a:pathLst>
              <a:path w="4381086" h="2368951">
                <a:moveTo>
                  <a:pt x="0" y="0"/>
                </a:moveTo>
                <a:lnTo>
                  <a:pt x="4381086" y="0"/>
                </a:lnTo>
                <a:lnTo>
                  <a:pt x="4381086" y="2368951"/>
                </a:lnTo>
                <a:lnTo>
                  <a:pt x="0" y="236895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06E8540E-AA11-434B-C3E3-1E730DB04ED5}"/>
              </a:ext>
            </a:extLst>
          </p:cNvPr>
          <p:cNvSpPr/>
          <p:nvPr/>
        </p:nvSpPr>
        <p:spPr>
          <a:xfrm flipV="1">
            <a:off x="826780" y="618875"/>
            <a:ext cx="10528140" cy="9008639"/>
          </a:xfrm>
          <a:custGeom>
            <a:avLst/>
            <a:gdLst/>
            <a:ahLst/>
            <a:cxnLst/>
            <a:rect l="l" t="t" r="r" b="b"/>
            <a:pathLst>
              <a:path w="1721120" h="2533959">
                <a:moveTo>
                  <a:pt x="0" y="0"/>
                </a:moveTo>
                <a:lnTo>
                  <a:pt x="1721120" y="0"/>
                </a:lnTo>
                <a:lnTo>
                  <a:pt x="1721120" y="2533959"/>
                </a:lnTo>
                <a:lnTo>
                  <a:pt x="0" y="2533959"/>
                </a:lnTo>
                <a:close/>
              </a:path>
            </a:pathLst>
          </a:custGeom>
          <a:solidFill>
            <a:srgbClr val="482E59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21664" y="618876"/>
            <a:ext cx="15844672" cy="933173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2086362" y="4479366"/>
            <a:ext cx="4979974" cy="477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>
                <a:solidFill>
                  <a:srgbClr val="482E58"/>
                </a:solidFill>
                <a:latin typeface="Arvo" panose="02000000000000000000" pitchFamily="2" charset="77"/>
                <a:ea typeface="Cambria"/>
                <a:cs typeface="Times New Roman"/>
              </a:rPr>
              <a:t>800-432-2080</a:t>
            </a:r>
          </a:p>
          <a:p>
            <a:endParaRPr lang="en-US" sz="800" b="1">
              <a:solidFill>
                <a:srgbClr val="482E58"/>
              </a:solidFill>
              <a:latin typeface="Arvo" panose="02000000000000000000" pitchFamily="2" charset="77"/>
              <a:ea typeface="Cambria"/>
              <a:cs typeface="Times New Roman"/>
            </a:endParaRPr>
          </a:p>
          <a:p>
            <a:r>
              <a:rPr lang="en-US" sz="3600" b="1" err="1">
                <a:solidFill>
                  <a:srgbClr val="482E58"/>
                </a:solidFill>
                <a:latin typeface="Arvo" panose="02000000000000000000" pitchFamily="2" charset="77"/>
                <a:ea typeface="Cambria"/>
                <a:cs typeface="Times New Roman"/>
              </a:rPr>
              <a:t>aging.nm.gov</a:t>
            </a:r>
            <a:r>
              <a:rPr lang="en-US" sz="3600" b="1">
                <a:solidFill>
                  <a:srgbClr val="482E58"/>
                </a:solidFill>
                <a:latin typeface="Arvo" panose="02000000000000000000" pitchFamily="2" charset="77"/>
                <a:ea typeface="Cambria"/>
                <a:cs typeface="Times New Roman"/>
              </a:rPr>
              <a:t> </a:t>
            </a:r>
          </a:p>
          <a:p>
            <a:pPr>
              <a:lnSpc>
                <a:spcPts val="2728"/>
              </a:lnSpc>
            </a:pPr>
            <a:endParaRPr lang="en-US" sz="800">
              <a:solidFill>
                <a:srgbClr val="482E58"/>
              </a:solidFill>
              <a:latin typeface="Arvo" panose="02000000000000000000" pitchFamily="2" charset="77"/>
              <a:ea typeface="Cambria"/>
              <a:cs typeface="Times New Roman"/>
            </a:endParaRPr>
          </a:p>
          <a:p>
            <a:r>
              <a:rPr lang="en-US" sz="3200">
                <a:solidFill>
                  <a:srgbClr val="482E58"/>
                </a:solidFill>
                <a:latin typeface="Arvo" panose="02000000000000000000" pitchFamily="2" charset="77"/>
                <a:ea typeface="Cambria"/>
                <a:cs typeface="Times New Roman"/>
              </a:rPr>
              <a:t>Sign up for e-news!</a:t>
            </a:r>
          </a:p>
          <a:p>
            <a:endParaRPr lang="en-US" sz="800">
              <a:solidFill>
                <a:srgbClr val="482E58"/>
              </a:solidFill>
              <a:latin typeface="Arvo" panose="02000000000000000000" pitchFamily="2" charset="77"/>
              <a:ea typeface="Cambria"/>
              <a:cs typeface="Times New Roman"/>
            </a:endParaRPr>
          </a:p>
          <a:p>
            <a:r>
              <a:rPr lang="en-US" sz="3200">
                <a:solidFill>
                  <a:srgbClr val="482E58"/>
                </a:solidFill>
                <a:latin typeface="Arvo" panose="02000000000000000000" pitchFamily="2" charset="77"/>
                <a:ea typeface="Cambria"/>
                <a:cs typeface="Times New Roman"/>
              </a:rPr>
              <a:t>F</a:t>
            </a:r>
            <a:r>
              <a:rPr lang="en-US" sz="3200">
                <a:solidFill>
                  <a:srgbClr val="482E58"/>
                </a:solidFill>
                <a:latin typeface="Arvo" panose="02000000000000000000" pitchFamily="2" charset="77"/>
                <a:ea typeface="Cambria"/>
                <a:cs typeface="Times New Roman" panose="02020603050405020304" pitchFamily="18" charset="0"/>
              </a:rPr>
              <a:t>ollow us on </a:t>
            </a:r>
            <a:r>
              <a:rPr lang="en-US" sz="3200">
                <a:solidFill>
                  <a:srgbClr val="482E58"/>
                </a:solidFill>
                <a:latin typeface="Arvo" panose="02000000000000000000" pitchFamily="2" charset="77"/>
                <a:ea typeface="Cambria"/>
                <a:cs typeface="Times New Roman"/>
              </a:rPr>
              <a:t>Facebook, Instagram, LinkedIn, YouTube</a:t>
            </a:r>
          </a:p>
          <a:p>
            <a:br>
              <a:rPr lang="en-US" sz="800">
                <a:solidFill>
                  <a:srgbClr val="482E58"/>
                </a:solidFill>
                <a:latin typeface="Arvo" panose="02000000000000000000" pitchFamily="2" charset="77"/>
                <a:ea typeface="Cambria"/>
                <a:cs typeface="Times New Roman"/>
              </a:rPr>
            </a:br>
            <a:r>
              <a:rPr lang="en-US" sz="3200">
                <a:solidFill>
                  <a:srgbClr val="482E58"/>
                </a:solidFill>
                <a:latin typeface="Arvo" panose="02000000000000000000" pitchFamily="2" charset="77"/>
                <a:ea typeface="Cambria"/>
                <a:cs typeface="Times New Roman"/>
              </a:rPr>
              <a:t>@</a:t>
            </a:r>
            <a:r>
              <a:rPr lang="en-US" sz="3200" err="1">
                <a:solidFill>
                  <a:srgbClr val="482E58"/>
                </a:solidFill>
                <a:latin typeface="Arvo" panose="02000000000000000000" pitchFamily="2" charset="77"/>
                <a:ea typeface="Cambria"/>
                <a:cs typeface="Times New Roman"/>
              </a:rPr>
              <a:t>NewMexicoAging</a:t>
            </a:r>
            <a:r>
              <a:rPr lang="en-US" sz="3200">
                <a:solidFill>
                  <a:srgbClr val="482E58"/>
                </a:solidFill>
                <a:latin typeface="Arvo" panose="02000000000000000000" pitchFamily="2" charset="77"/>
                <a:ea typeface="Cambria"/>
                <a:cs typeface="Times New Roman"/>
              </a:rPr>
              <a:t> </a:t>
            </a:r>
            <a:br>
              <a:rPr lang="en-US" sz="3200">
                <a:solidFill>
                  <a:srgbClr val="482E58"/>
                </a:solidFill>
                <a:latin typeface="Arvo" panose="02000000000000000000" pitchFamily="2" charset="77"/>
                <a:ea typeface="Cambria"/>
                <a:cs typeface="Times New Roman"/>
              </a:rPr>
            </a:br>
            <a:endParaRPr lang="en-US" sz="3200">
              <a:solidFill>
                <a:srgbClr val="482E58"/>
              </a:solidFill>
              <a:latin typeface="Arvo" panose="02000000000000000000" pitchFamily="2" charset="77"/>
              <a:ea typeface="Arvo"/>
              <a:cs typeface="Arvo"/>
              <a:sym typeface="Arv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69939" y="1113336"/>
            <a:ext cx="9603056" cy="3026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792"/>
              </a:lnSpc>
            </a:pPr>
            <a:r>
              <a:rPr lang="en-US" sz="13800">
                <a:solidFill>
                  <a:schemeClr val="bg1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Contact Information</a:t>
            </a:r>
          </a:p>
        </p:txBody>
      </p:sp>
      <p:sp>
        <p:nvSpPr>
          <p:cNvPr id="9" name="Freeform 9"/>
          <p:cNvSpPr/>
          <p:nvPr/>
        </p:nvSpPr>
        <p:spPr>
          <a:xfrm>
            <a:off x="11766133" y="1821512"/>
            <a:ext cx="4979974" cy="2301965"/>
          </a:xfrm>
          <a:custGeom>
            <a:avLst/>
            <a:gdLst/>
            <a:ahLst/>
            <a:cxnLst/>
            <a:rect l="l" t="t" r="r" b="b"/>
            <a:pathLst>
              <a:path w="4244948" h="1834400">
                <a:moveTo>
                  <a:pt x="0" y="0"/>
                </a:moveTo>
                <a:lnTo>
                  <a:pt x="4244948" y="0"/>
                </a:lnTo>
                <a:lnTo>
                  <a:pt x="4244948" y="1834400"/>
                </a:lnTo>
                <a:lnTo>
                  <a:pt x="0" y="1834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447B0D8-57CF-4AEC-2E4D-92631FF42CB0}"/>
              </a:ext>
            </a:extLst>
          </p:cNvPr>
          <p:cNvSpPr txBox="1"/>
          <p:nvPr/>
        </p:nvSpPr>
        <p:spPr>
          <a:xfrm>
            <a:off x="1469939" y="4664053"/>
            <a:ext cx="9884981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  <a:latin typeface="Arvo" panose="02000000000000000000" pitchFamily="2" charset="77"/>
                <a:ea typeface="Arvo"/>
                <a:cs typeface="Arvo"/>
                <a:sym typeface="Arvo"/>
              </a:rPr>
              <a:t>www.aging.nm.gov/capital-outlay/</a:t>
            </a:r>
          </a:p>
          <a:p>
            <a:endParaRPr lang="en-US" sz="3100" dirty="0">
              <a:solidFill>
                <a:schemeClr val="bg1"/>
              </a:solidFill>
              <a:latin typeface="Arvo" panose="02000000000000000000" pitchFamily="2" charset="77"/>
              <a:ea typeface="Arvo"/>
              <a:cs typeface="Arvo"/>
              <a:sym typeface="Arvo"/>
            </a:endParaRPr>
          </a:p>
          <a:p>
            <a:r>
              <a:rPr lang="en-US" sz="3100" dirty="0">
                <a:solidFill>
                  <a:schemeClr val="bg1"/>
                </a:solidFill>
                <a:latin typeface="Arvo" panose="02000000000000000000" pitchFamily="2" charset="77"/>
                <a:ea typeface="Arvo"/>
                <a:cs typeface="Arvo"/>
                <a:sym typeface="Arvo"/>
              </a:rPr>
              <a:t>Capital.Outlay@altsd.nm.gov</a:t>
            </a:r>
          </a:p>
          <a:p>
            <a:endParaRPr lang="en-US" sz="3100" dirty="0">
              <a:solidFill>
                <a:schemeClr val="bg1"/>
              </a:solidFill>
              <a:latin typeface="Arvo" panose="02000000000000000000" pitchFamily="2" charset="77"/>
              <a:ea typeface="Arvo"/>
              <a:cs typeface="Arvo"/>
              <a:sym typeface="Arvo"/>
            </a:endParaRPr>
          </a:p>
          <a:p>
            <a:r>
              <a:rPr lang="en-US" sz="3100" dirty="0">
                <a:solidFill>
                  <a:schemeClr val="bg1"/>
                </a:solidFill>
                <a:latin typeface="Arvo" panose="02000000000000000000" pitchFamily="2" charset="77"/>
                <a:ea typeface="Arvo"/>
                <a:cs typeface="Arvo"/>
                <a:sym typeface="Arvo"/>
              </a:rPr>
              <a:t>Tasha Martinez, Capital Outlay Bureau Chief</a:t>
            </a:r>
          </a:p>
          <a:p>
            <a:r>
              <a:rPr lang="en-US" sz="3100" dirty="0">
                <a:solidFill>
                  <a:schemeClr val="bg1"/>
                </a:solidFill>
                <a:latin typeface="Arvo" panose="02000000000000000000" pitchFamily="2" charset="77"/>
                <a:ea typeface="Arvo"/>
                <a:cs typeface="Arvo"/>
                <a:sym typeface="Arvo"/>
              </a:rPr>
              <a:t>505.316.8900 | tasha.martinez@altas.nm.gov</a:t>
            </a:r>
            <a:br>
              <a:rPr lang="en-US" sz="3100" dirty="0">
                <a:solidFill>
                  <a:schemeClr val="bg1"/>
                </a:solidFill>
                <a:latin typeface="Arvo" panose="02000000000000000000" pitchFamily="2" charset="77"/>
                <a:ea typeface="Arvo"/>
                <a:cs typeface="Arvo"/>
                <a:sym typeface="Arvo"/>
              </a:rPr>
            </a:br>
            <a:endParaRPr lang="en-US" sz="3100" dirty="0">
              <a:solidFill>
                <a:schemeClr val="bg1"/>
              </a:solidFill>
              <a:latin typeface="Arvo" panose="02000000000000000000" pitchFamily="2" charset="77"/>
              <a:ea typeface="Arvo"/>
              <a:cs typeface="Arvo"/>
              <a:sym typeface="Arvo"/>
            </a:endParaRPr>
          </a:p>
          <a:p>
            <a:r>
              <a:rPr lang="en-US" sz="3100" dirty="0">
                <a:solidFill>
                  <a:schemeClr val="bg1"/>
                </a:solidFill>
                <a:latin typeface="Arvo" panose="02000000000000000000" pitchFamily="2" charset="77"/>
                <a:ea typeface="Arvo"/>
                <a:cs typeface="Arvo"/>
                <a:sym typeface="Arvo"/>
              </a:rPr>
              <a:t>Consuelo Montoya, Project Coordinator</a:t>
            </a:r>
            <a:br>
              <a:rPr lang="en-US" sz="3100" dirty="0">
                <a:solidFill>
                  <a:schemeClr val="bg1"/>
                </a:solidFill>
                <a:latin typeface="Arvo" panose="02000000000000000000" pitchFamily="2" charset="77"/>
                <a:ea typeface="Arvo"/>
                <a:cs typeface="Arvo"/>
                <a:sym typeface="Arvo"/>
              </a:rPr>
            </a:br>
            <a:r>
              <a:rPr lang="en-US" sz="3100" dirty="0">
                <a:solidFill>
                  <a:schemeClr val="bg1"/>
                </a:solidFill>
                <a:latin typeface="Arvo" panose="02000000000000000000" pitchFamily="2" charset="77"/>
                <a:ea typeface="Arvo"/>
                <a:cs typeface="Arvo"/>
                <a:sym typeface="Arvo"/>
              </a:rPr>
              <a:t>505.309.2492 | Consuelo.Holdridge@altsd.nm.gov</a:t>
            </a:r>
          </a:p>
          <a:p>
            <a:endParaRPr lang="en-US" sz="3100" dirty="0">
              <a:solidFill>
                <a:schemeClr val="bg1"/>
              </a:solidFill>
              <a:latin typeface="Arvo" panose="02000000000000000000" pitchFamily="2" charset="77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4aa6bf4-d436-426f-bfa4-04b7a70e60ff}" enabled="0" method="" siteId="{04aa6bf4-d436-426f-bfa4-04b7a70e60f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496</Words>
  <Application>Microsoft Office PowerPoint</Application>
  <PresentationFormat>Custom</PresentationFormat>
  <Paragraphs>122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Bebas Neue Bold</vt:lpstr>
      <vt:lpstr>Calibri</vt:lpstr>
      <vt:lpstr>Aptos</vt:lpstr>
      <vt:lpstr>Arvo</vt:lpstr>
      <vt:lpstr>Arial</vt:lpstr>
      <vt:lpstr>Arvo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Alz Assoc Community Forum Slides for NM Aging</dc:title>
  <dc:creator>Brittany Espinoza</dc:creator>
  <cp:lastModifiedBy>Martinez, Tasha,  ALTSD</cp:lastModifiedBy>
  <cp:revision>4</cp:revision>
  <cp:lastPrinted>2025-12-11T15:22:22Z</cp:lastPrinted>
  <dcterms:created xsi:type="dcterms:W3CDTF">2006-08-16T00:00:00Z</dcterms:created>
  <dcterms:modified xsi:type="dcterms:W3CDTF">2025-12-12T16:20:57Z</dcterms:modified>
  <dc:identifier>DAGgPl9IK5M</dc:identifier>
</cp:coreProperties>
</file>