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7" r:id="rId2"/>
    <p:sldId id="284" r:id="rId3"/>
    <p:sldId id="261" r:id="rId4"/>
    <p:sldId id="264" r:id="rId5"/>
    <p:sldId id="349" r:id="rId6"/>
    <p:sldId id="272" r:id="rId7"/>
    <p:sldId id="343" r:id="rId8"/>
    <p:sldId id="263" r:id="rId9"/>
    <p:sldId id="373" r:id="rId10"/>
    <p:sldId id="277" r:id="rId11"/>
    <p:sldId id="271" r:id="rId12"/>
    <p:sldId id="372" r:id="rId13"/>
    <p:sldId id="374" r:id="rId14"/>
    <p:sldId id="364" r:id="rId15"/>
    <p:sldId id="366" r:id="rId16"/>
    <p:sldId id="377" r:id="rId17"/>
    <p:sldId id="375" r:id="rId18"/>
    <p:sldId id="367" r:id="rId19"/>
    <p:sldId id="376" r:id="rId20"/>
    <p:sldId id="290" r:id="rId21"/>
    <p:sldId id="378" r:id="rId22"/>
    <p:sldId id="274" r:id="rId23"/>
    <p:sldId id="278" r:id="rId24"/>
    <p:sldId id="379" r:id="rId25"/>
    <p:sldId id="279" r:id="rId26"/>
    <p:sldId id="380" r:id="rId27"/>
    <p:sldId id="281" r:id="rId28"/>
    <p:sldId id="267" r:id="rId29"/>
    <p:sldId id="381" r:id="rId30"/>
    <p:sldId id="382" r:id="rId31"/>
    <p:sldId id="38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86" autoAdjust="0"/>
    <p:restoredTop sz="76499" autoAdjust="0"/>
  </p:normalViewPr>
  <p:slideViewPr>
    <p:cSldViewPr snapToGrid="0">
      <p:cViewPr varScale="1">
        <p:scale>
          <a:sx n="60" d="100"/>
          <a:sy n="60" d="100"/>
        </p:scale>
        <p:origin x="208" y="1264"/>
      </p:cViewPr>
      <p:guideLst/>
    </p:cSldViewPr>
  </p:slideViewPr>
  <p:notesTextViewPr>
    <p:cViewPr>
      <p:scale>
        <a:sx n="1" d="1"/>
        <a:sy n="1" d="1"/>
      </p:scale>
      <p:origin x="0" y="0"/>
    </p:cViewPr>
  </p:notesTextViewPr>
  <p:sorterViewPr>
    <p:cViewPr>
      <p:scale>
        <a:sx n="100" d="100"/>
        <a:sy n="100" d="100"/>
      </p:scale>
      <p:origin x="0" y="-13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B2CCC1-13B7-47ED-B12F-651AFCA03AB5}"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87B3F386-A0EE-47EF-B798-177562040971}">
      <dgm:prSet phldrT="[Text]"/>
      <dgm:spPr>
        <a:solidFill>
          <a:schemeClr val="accent4">
            <a:lumMod val="60000"/>
            <a:lumOff val="40000"/>
          </a:schemeClr>
        </a:solidFill>
      </dgm:spPr>
      <dgm:t>
        <a:bodyPr/>
        <a:lstStyle/>
        <a:p>
          <a:r>
            <a:rPr lang="en-US" dirty="0">
              <a:solidFill>
                <a:schemeClr val="bg1"/>
              </a:solidFill>
            </a:rPr>
            <a:t>Physical </a:t>
          </a:r>
        </a:p>
      </dgm:t>
    </dgm:pt>
    <dgm:pt modelId="{0CB6AA0C-6F4D-4C4B-94C4-4D811C47374A}" type="parTrans" cxnId="{B514B6D8-0997-4349-BD3B-E7990522F912}">
      <dgm:prSet/>
      <dgm:spPr/>
      <dgm:t>
        <a:bodyPr/>
        <a:lstStyle/>
        <a:p>
          <a:endParaRPr lang="en-US"/>
        </a:p>
      </dgm:t>
    </dgm:pt>
    <dgm:pt modelId="{6FA6A87C-2958-400A-B4F0-8D341B964A1F}" type="sibTrans" cxnId="{B514B6D8-0997-4349-BD3B-E7990522F912}">
      <dgm:prSet/>
      <dgm:spPr/>
      <dgm:t>
        <a:bodyPr/>
        <a:lstStyle/>
        <a:p>
          <a:endParaRPr lang="en-US"/>
        </a:p>
      </dgm:t>
    </dgm:pt>
    <dgm:pt modelId="{F1CCE22C-A7F3-4652-A720-5AB0E5420985}">
      <dgm:prSet phldrT="[Text]"/>
      <dgm:spPr>
        <a:solidFill>
          <a:schemeClr val="accent1">
            <a:lumMod val="60000"/>
            <a:lumOff val="40000"/>
          </a:schemeClr>
        </a:solidFill>
      </dgm:spPr>
      <dgm:t>
        <a:bodyPr/>
        <a:lstStyle/>
        <a:p>
          <a:r>
            <a:rPr lang="en-US" dirty="0">
              <a:solidFill>
                <a:schemeClr val="bg1"/>
              </a:solidFill>
            </a:rPr>
            <a:t>Mental</a:t>
          </a:r>
        </a:p>
      </dgm:t>
    </dgm:pt>
    <dgm:pt modelId="{12D441FE-3AFA-4C6E-93E5-1FA981D01E69}" type="parTrans" cxnId="{0207198D-6C6A-4BB4-B7D6-9652F1C76173}">
      <dgm:prSet/>
      <dgm:spPr/>
      <dgm:t>
        <a:bodyPr/>
        <a:lstStyle/>
        <a:p>
          <a:endParaRPr lang="en-US"/>
        </a:p>
      </dgm:t>
    </dgm:pt>
    <dgm:pt modelId="{3279A405-D54B-41D9-B34F-19E3E171337E}" type="sibTrans" cxnId="{0207198D-6C6A-4BB4-B7D6-9652F1C76173}">
      <dgm:prSet/>
      <dgm:spPr/>
      <dgm:t>
        <a:bodyPr/>
        <a:lstStyle/>
        <a:p>
          <a:endParaRPr lang="en-US"/>
        </a:p>
      </dgm:t>
    </dgm:pt>
    <dgm:pt modelId="{F07111D8-93AC-45A6-8B6E-48D0A9F45EBD}">
      <dgm:prSet phldrT="[Text]"/>
      <dgm:spPr>
        <a:solidFill>
          <a:schemeClr val="accent3">
            <a:lumMod val="60000"/>
            <a:lumOff val="40000"/>
          </a:schemeClr>
        </a:solidFill>
      </dgm:spPr>
      <dgm:t>
        <a:bodyPr/>
        <a:lstStyle/>
        <a:p>
          <a:r>
            <a:rPr lang="en-US" dirty="0">
              <a:solidFill>
                <a:schemeClr val="bg1"/>
              </a:solidFill>
            </a:rPr>
            <a:t>Spiritual</a:t>
          </a:r>
        </a:p>
      </dgm:t>
    </dgm:pt>
    <dgm:pt modelId="{56F9FBEC-D93F-4A00-AAD1-0D3411486131}" type="parTrans" cxnId="{7A14E9B7-090D-4EE6-9E7F-4B810B68BF07}">
      <dgm:prSet/>
      <dgm:spPr/>
      <dgm:t>
        <a:bodyPr/>
        <a:lstStyle/>
        <a:p>
          <a:endParaRPr lang="en-US"/>
        </a:p>
      </dgm:t>
    </dgm:pt>
    <dgm:pt modelId="{9CCD0D3E-AF99-4274-9863-25D9209DB953}" type="sibTrans" cxnId="{7A14E9B7-090D-4EE6-9E7F-4B810B68BF07}">
      <dgm:prSet/>
      <dgm:spPr/>
      <dgm:t>
        <a:bodyPr/>
        <a:lstStyle/>
        <a:p>
          <a:endParaRPr lang="en-US"/>
        </a:p>
      </dgm:t>
    </dgm:pt>
    <dgm:pt modelId="{CAEFE9F8-7282-4548-8AAC-14859CDDFE2D}">
      <dgm:prSet phldrT="[Text]"/>
      <dgm:spPr>
        <a:solidFill>
          <a:schemeClr val="accent6">
            <a:lumMod val="40000"/>
            <a:lumOff val="60000"/>
          </a:schemeClr>
        </a:solidFill>
      </dgm:spPr>
      <dgm:t>
        <a:bodyPr/>
        <a:lstStyle/>
        <a:p>
          <a:r>
            <a:rPr lang="en-US" dirty="0">
              <a:solidFill>
                <a:schemeClr val="bg1"/>
              </a:solidFill>
            </a:rPr>
            <a:t>Social</a:t>
          </a:r>
        </a:p>
      </dgm:t>
    </dgm:pt>
    <dgm:pt modelId="{C172A07E-227A-4674-B51D-647CF7D1D139}" type="parTrans" cxnId="{1B8036A9-998D-4C90-9D2D-9E7FA731FBF1}">
      <dgm:prSet/>
      <dgm:spPr/>
      <dgm:t>
        <a:bodyPr/>
        <a:lstStyle/>
        <a:p>
          <a:endParaRPr lang="en-US"/>
        </a:p>
      </dgm:t>
    </dgm:pt>
    <dgm:pt modelId="{97605539-8518-4CBC-8957-334531D82F27}" type="sibTrans" cxnId="{1B8036A9-998D-4C90-9D2D-9E7FA731FBF1}">
      <dgm:prSet/>
      <dgm:spPr/>
      <dgm:t>
        <a:bodyPr/>
        <a:lstStyle/>
        <a:p>
          <a:endParaRPr lang="en-US"/>
        </a:p>
      </dgm:t>
    </dgm:pt>
    <dgm:pt modelId="{CB9C25E5-B514-453C-B292-D0AD8B26C57C}" type="pres">
      <dgm:prSet presAssocID="{5EB2CCC1-13B7-47ED-B12F-651AFCA03AB5}" presName="cycleMatrixDiagram" presStyleCnt="0">
        <dgm:presLayoutVars>
          <dgm:chMax val="1"/>
          <dgm:dir/>
          <dgm:animLvl val="lvl"/>
          <dgm:resizeHandles val="exact"/>
        </dgm:presLayoutVars>
      </dgm:prSet>
      <dgm:spPr/>
    </dgm:pt>
    <dgm:pt modelId="{8D95C3D9-973B-41E7-B215-D822F213D873}" type="pres">
      <dgm:prSet presAssocID="{5EB2CCC1-13B7-47ED-B12F-651AFCA03AB5}" presName="children" presStyleCnt="0"/>
      <dgm:spPr/>
    </dgm:pt>
    <dgm:pt modelId="{E9E1BA7C-B180-4B28-A970-BCB3618157E8}" type="pres">
      <dgm:prSet presAssocID="{5EB2CCC1-13B7-47ED-B12F-651AFCA03AB5}" presName="childPlaceholder" presStyleCnt="0"/>
      <dgm:spPr/>
    </dgm:pt>
    <dgm:pt modelId="{D71D05CE-9685-429E-91F4-01834215093A}" type="pres">
      <dgm:prSet presAssocID="{5EB2CCC1-13B7-47ED-B12F-651AFCA03AB5}" presName="circle" presStyleCnt="0"/>
      <dgm:spPr/>
    </dgm:pt>
    <dgm:pt modelId="{2DD06492-B735-4945-B499-677ACF5BC8DA}" type="pres">
      <dgm:prSet presAssocID="{5EB2CCC1-13B7-47ED-B12F-651AFCA03AB5}" presName="quadrant1" presStyleLbl="node1" presStyleIdx="0" presStyleCnt="4">
        <dgm:presLayoutVars>
          <dgm:chMax val="1"/>
          <dgm:bulletEnabled val="1"/>
        </dgm:presLayoutVars>
      </dgm:prSet>
      <dgm:spPr/>
    </dgm:pt>
    <dgm:pt modelId="{66DCA30B-0C36-4D3E-A9A6-0483D9BCE43F}" type="pres">
      <dgm:prSet presAssocID="{5EB2CCC1-13B7-47ED-B12F-651AFCA03AB5}" presName="quadrant2" presStyleLbl="node1" presStyleIdx="1" presStyleCnt="4">
        <dgm:presLayoutVars>
          <dgm:chMax val="1"/>
          <dgm:bulletEnabled val="1"/>
        </dgm:presLayoutVars>
      </dgm:prSet>
      <dgm:spPr/>
    </dgm:pt>
    <dgm:pt modelId="{6E5A0B70-8970-4E39-B3F7-86ECF96B6683}" type="pres">
      <dgm:prSet presAssocID="{5EB2CCC1-13B7-47ED-B12F-651AFCA03AB5}" presName="quadrant3" presStyleLbl="node1" presStyleIdx="2" presStyleCnt="4">
        <dgm:presLayoutVars>
          <dgm:chMax val="1"/>
          <dgm:bulletEnabled val="1"/>
        </dgm:presLayoutVars>
      </dgm:prSet>
      <dgm:spPr/>
    </dgm:pt>
    <dgm:pt modelId="{75D11448-238A-4C4C-80D5-87164350E431}" type="pres">
      <dgm:prSet presAssocID="{5EB2CCC1-13B7-47ED-B12F-651AFCA03AB5}" presName="quadrant4" presStyleLbl="node1" presStyleIdx="3" presStyleCnt="4">
        <dgm:presLayoutVars>
          <dgm:chMax val="1"/>
          <dgm:bulletEnabled val="1"/>
        </dgm:presLayoutVars>
      </dgm:prSet>
      <dgm:spPr/>
    </dgm:pt>
    <dgm:pt modelId="{E540D1D0-D236-4E19-A50B-D295FE69975F}" type="pres">
      <dgm:prSet presAssocID="{5EB2CCC1-13B7-47ED-B12F-651AFCA03AB5}" presName="quadrantPlaceholder" presStyleCnt="0"/>
      <dgm:spPr/>
    </dgm:pt>
    <dgm:pt modelId="{9BD3E7A4-31AC-43AC-964F-578279C13628}" type="pres">
      <dgm:prSet presAssocID="{5EB2CCC1-13B7-47ED-B12F-651AFCA03AB5}" presName="center1" presStyleLbl="fgShp" presStyleIdx="0" presStyleCnt="2"/>
      <dgm:spPr/>
    </dgm:pt>
    <dgm:pt modelId="{D635EBCB-6D8D-4374-9ED2-D12FA09201F8}" type="pres">
      <dgm:prSet presAssocID="{5EB2CCC1-13B7-47ED-B12F-651AFCA03AB5}" presName="center2" presStyleLbl="fgShp" presStyleIdx="1" presStyleCnt="2"/>
      <dgm:spPr/>
    </dgm:pt>
  </dgm:ptLst>
  <dgm:cxnLst>
    <dgm:cxn modelId="{81BF7E72-24E6-45A4-8F26-358FF6081DD9}" type="presOf" srcId="{5EB2CCC1-13B7-47ED-B12F-651AFCA03AB5}" destId="{CB9C25E5-B514-453C-B292-D0AD8B26C57C}" srcOrd="0" destOrd="0" presId="urn:microsoft.com/office/officeart/2005/8/layout/cycle4"/>
    <dgm:cxn modelId="{4FB3CF7D-F53E-4030-9AC1-8F64901A09EF}" type="presOf" srcId="{CAEFE9F8-7282-4548-8AAC-14859CDDFE2D}" destId="{75D11448-238A-4C4C-80D5-87164350E431}" srcOrd="0" destOrd="0" presId="urn:microsoft.com/office/officeart/2005/8/layout/cycle4"/>
    <dgm:cxn modelId="{0207198D-6C6A-4BB4-B7D6-9652F1C76173}" srcId="{5EB2CCC1-13B7-47ED-B12F-651AFCA03AB5}" destId="{F1CCE22C-A7F3-4652-A720-5AB0E5420985}" srcOrd="1" destOrd="0" parTransId="{12D441FE-3AFA-4C6E-93E5-1FA981D01E69}" sibTransId="{3279A405-D54B-41D9-B34F-19E3E171337E}"/>
    <dgm:cxn modelId="{73B9A18E-9265-4A6B-A639-516DF0C7A7D2}" type="presOf" srcId="{87B3F386-A0EE-47EF-B798-177562040971}" destId="{2DD06492-B735-4945-B499-677ACF5BC8DA}" srcOrd="0" destOrd="0" presId="urn:microsoft.com/office/officeart/2005/8/layout/cycle4"/>
    <dgm:cxn modelId="{1B8036A9-998D-4C90-9D2D-9E7FA731FBF1}" srcId="{5EB2CCC1-13B7-47ED-B12F-651AFCA03AB5}" destId="{CAEFE9F8-7282-4548-8AAC-14859CDDFE2D}" srcOrd="3" destOrd="0" parTransId="{C172A07E-227A-4674-B51D-647CF7D1D139}" sibTransId="{97605539-8518-4CBC-8957-334531D82F27}"/>
    <dgm:cxn modelId="{7A14E9B7-090D-4EE6-9E7F-4B810B68BF07}" srcId="{5EB2CCC1-13B7-47ED-B12F-651AFCA03AB5}" destId="{F07111D8-93AC-45A6-8B6E-48D0A9F45EBD}" srcOrd="2" destOrd="0" parTransId="{56F9FBEC-D93F-4A00-AAD1-0D3411486131}" sibTransId="{9CCD0D3E-AF99-4274-9863-25D9209DB953}"/>
    <dgm:cxn modelId="{747B54C5-061E-4830-B95E-EF8DEED1A9D9}" type="presOf" srcId="{F07111D8-93AC-45A6-8B6E-48D0A9F45EBD}" destId="{6E5A0B70-8970-4E39-B3F7-86ECF96B6683}" srcOrd="0" destOrd="0" presId="urn:microsoft.com/office/officeart/2005/8/layout/cycle4"/>
    <dgm:cxn modelId="{82F8F2D5-3D2C-4D15-A8A9-AC21EBEE9B8C}" type="presOf" srcId="{F1CCE22C-A7F3-4652-A720-5AB0E5420985}" destId="{66DCA30B-0C36-4D3E-A9A6-0483D9BCE43F}" srcOrd="0" destOrd="0" presId="urn:microsoft.com/office/officeart/2005/8/layout/cycle4"/>
    <dgm:cxn modelId="{B514B6D8-0997-4349-BD3B-E7990522F912}" srcId="{5EB2CCC1-13B7-47ED-B12F-651AFCA03AB5}" destId="{87B3F386-A0EE-47EF-B798-177562040971}" srcOrd="0" destOrd="0" parTransId="{0CB6AA0C-6F4D-4C4B-94C4-4D811C47374A}" sibTransId="{6FA6A87C-2958-400A-B4F0-8D341B964A1F}"/>
    <dgm:cxn modelId="{3F99D556-D95B-4AF4-875E-BB8E87709A2E}" type="presParOf" srcId="{CB9C25E5-B514-453C-B292-D0AD8B26C57C}" destId="{8D95C3D9-973B-41E7-B215-D822F213D873}" srcOrd="0" destOrd="0" presId="urn:microsoft.com/office/officeart/2005/8/layout/cycle4"/>
    <dgm:cxn modelId="{CC5AB568-01D4-4204-A560-C9F9217543DD}" type="presParOf" srcId="{8D95C3D9-973B-41E7-B215-D822F213D873}" destId="{E9E1BA7C-B180-4B28-A970-BCB3618157E8}" srcOrd="0" destOrd="0" presId="urn:microsoft.com/office/officeart/2005/8/layout/cycle4"/>
    <dgm:cxn modelId="{3AF94117-45B4-428F-9838-DE69FEA0BDD2}" type="presParOf" srcId="{CB9C25E5-B514-453C-B292-D0AD8B26C57C}" destId="{D71D05CE-9685-429E-91F4-01834215093A}" srcOrd="1" destOrd="0" presId="urn:microsoft.com/office/officeart/2005/8/layout/cycle4"/>
    <dgm:cxn modelId="{FBD94CD6-A303-4C5B-A632-359181E2CE48}" type="presParOf" srcId="{D71D05CE-9685-429E-91F4-01834215093A}" destId="{2DD06492-B735-4945-B499-677ACF5BC8DA}" srcOrd="0" destOrd="0" presId="urn:microsoft.com/office/officeart/2005/8/layout/cycle4"/>
    <dgm:cxn modelId="{B1226D7D-73E0-4DC1-95BD-499B869514E6}" type="presParOf" srcId="{D71D05CE-9685-429E-91F4-01834215093A}" destId="{66DCA30B-0C36-4D3E-A9A6-0483D9BCE43F}" srcOrd="1" destOrd="0" presId="urn:microsoft.com/office/officeart/2005/8/layout/cycle4"/>
    <dgm:cxn modelId="{786C5277-2C6C-4C48-839A-83AF5422382A}" type="presParOf" srcId="{D71D05CE-9685-429E-91F4-01834215093A}" destId="{6E5A0B70-8970-4E39-B3F7-86ECF96B6683}" srcOrd="2" destOrd="0" presId="urn:microsoft.com/office/officeart/2005/8/layout/cycle4"/>
    <dgm:cxn modelId="{CE2930CC-F4B1-4199-BDCF-8456888B4132}" type="presParOf" srcId="{D71D05CE-9685-429E-91F4-01834215093A}" destId="{75D11448-238A-4C4C-80D5-87164350E431}" srcOrd="3" destOrd="0" presId="urn:microsoft.com/office/officeart/2005/8/layout/cycle4"/>
    <dgm:cxn modelId="{382B3EF4-B33B-4C81-971E-CA204B8FABAE}" type="presParOf" srcId="{D71D05CE-9685-429E-91F4-01834215093A}" destId="{E540D1D0-D236-4E19-A50B-D295FE69975F}" srcOrd="4" destOrd="0" presId="urn:microsoft.com/office/officeart/2005/8/layout/cycle4"/>
    <dgm:cxn modelId="{2B429441-EA9D-4DAF-9580-C14E2F23BEED}" type="presParOf" srcId="{CB9C25E5-B514-453C-B292-D0AD8B26C57C}" destId="{9BD3E7A4-31AC-43AC-964F-578279C13628}" srcOrd="2" destOrd="0" presId="urn:microsoft.com/office/officeart/2005/8/layout/cycle4"/>
    <dgm:cxn modelId="{5B54C276-F5C0-46BA-A55A-D82B9298C20A}" type="presParOf" srcId="{CB9C25E5-B514-453C-B292-D0AD8B26C57C}" destId="{D635EBCB-6D8D-4374-9ED2-D12FA09201F8}" srcOrd="3" destOrd="0" presId="urn:microsoft.com/office/officeart/2005/8/layout/cycle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469785-BA99-44CA-AB1A-02DEE03C8B97}"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A974663B-B672-4ACA-92E5-F6355A6E9FE6}">
      <dgm:prSet phldrT="[Text]"/>
      <dgm:spPr>
        <a:solidFill>
          <a:schemeClr val="accent4">
            <a:lumMod val="60000"/>
            <a:lumOff val="40000"/>
          </a:schemeClr>
        </a:solidFill>
      </dgm:spPr>
      <dgm:t>
        <a:bodyPr/>
        <a:lstStyle/>
        <a:p>
          <a:r>
            <a:rPr lang="en-US" dirty="0">
              <a:solidFill>
                <a:schemeClr val="bg1"/>
              </a:solidFill>
            </a:rPr>
            <a:t>Physical</a:t>
          </a:r>
        </a:p>
      </dgm:t>
    </dgm:pt>
    <dgm:pt modelId="{D00ECED8-D47B-410C-B7DD-71F0AF77F223}" type="parTrans" cxnId="{9A3745E2-A5AE-402C-896C-D7F9EAEE5BA3}">
      <dgm:prSet/>
      <dgm:spPr/>
      <dgm:t>
        <a:bodyPr/>
        <a:lstStyle/>
        <a:p>
          <a:endParaRPr lang="en-US"/>
        </a:p>
      </dgm:t>
    </dgm:pt>
    <dgm:pt modelId="{3E43D56A-C2DB-4ECF-9D21-2471E47B7A4C}" type="sibTrans" cxnId="{9A3745E2-A5AE-402C-896C-D7F9EAEE5BA3}">
      <dgm:prSet/>
      <dgm:spPr/>
      <dgm:t>
        <a:bodyPr/>
        <a:lstStyle/>
        <a:p>
          <a:endParaRPr lang="en-US"/>
        </a:p>
      </dgm:t>
    </dgm:pt>
    <dgm:pt modelId="{246C8A98-CAE9-4971-88DD-DD849A714E43}">
      <dgm:prSet phldrT="[Text]"/>
      <dgm:spPr>
        <a:solidFill>
          <a:schemeClr val="accent1">
            <a:lumMod val="40000"/>
            <a:lumOff val="60000"/>
          </a:schemeClr>
        </a:solidFill>
      </dgm:spPr>
      <dgm:t>
        <a:bodyPr/>
        <a:lstStyle/>
        <a:p>
          <a:r>
            <a:rPr lang="en-US" dirty="0">
              <a:solidFill>
                <a:schemeClr val="bg1"/>
              </a:solidFill>
            </a:rPr>
            <a:t>Mental </a:t>
          </a:r>
        </a:p>
      </dgm:t>
    </dgm:pt>
    <dgm:pt modelId="{C9FB5CB7-7D1E-4727-82FF-3CCFF7ED2496}" type="parTrans" cxnId="{DA3849B0-AAB3-4E65-9280-38B64B63F534}">
      <dgm:prSet/>
      <dgm:spPr/>
      <dgm:t>
        <a:bodyPr/>
        <a:lstStyle/>
        <a:p>
          <a:endParaRPr lang="en-US"/>
        </a:p>
      </dgm:t>
    </dgm:pt>
    <dgm:pt modelId="{73D9E06D-0A54-40FA-A88C-0EB266ACD34B}" type="sibTrans" cxnId="{DA3849B0-AAB3-4E65-9280-38B64B63F534}">
      <dgm:prSet/>
      <dgm:spPr/>
      <dgm:t>
        <a:bodyPr/>
        <a:lstStyle/>
        <a:p>
          <a:endParaRPr lang="en-US"/>
        </a:p>
      </dgm:t>
    </dgm:pt>
    <dgm:pt modelId="{502FCC8E-1354-447B-83D3-5B06FB483E62}">
      <dgm:prSet phldrT="[Text]"/>
      <dgm:spPr>
        <a:solidFill>
          <a:schemeClr val="accent2">
            <a:lumMod val="60000"/>
            <a:lumOff val="40000"/>
          </a:schemeClr>
        </a:solidFill>
      </dgm:spPr>
      <dgm:t>
        <a:bodyPr/>
        <a:lstStyle/>
        <a:p>
          <a:r>
            <a:rPr lang="en-US" dirty="0">
              <a:solidFill>
                <a:schemeClr val="bg1"/>
              </a:solidFill>
            </a:rPr>
            <a:t>Spiritual</a:t>
          </a:r>
        </a:p>
      </dgm:t>
    </dgm:pt>
    <dgm:pt modelId="{D4D2100C-D90D-46E2-98BE-6A2FCDF4E6B6}" type="parTrans" cxnId="{6A626FB9-FDBA-45F4-9683-60E12946F65F}">
      <dgm:prSet/>
      <dgm:spPr/>
      <dgm:t>
        <a:bodyPr/>
        <a:lstStyle/>
        <a:p>
          <a:endParaRPr lang="en-US"/>
        </a:p>
      </dgm:t>
    </dgm:pt>
    <dgm:pt modelId="{14B7AFBD-DA3A-481D-9C28-64B16338CB20}" type="sibTrans" cxnId="{6A626FB9-FDBA-45F4-9683-60E12946F65F}">
      <dgm:prSet/>
      <dgm:spPr/>
      <dgm:t>
        <a:bodyPr/>
        <a:lstStyle/>
        <a:p>
          <a:endParaRPr lang="en-US"/>
        </a:p>
      </dgm:t>
    </dgm:pt>
    <dgm:pt modelId="{C6A12A7C-1D8F-40E3-8174-10FF5A2FB978}">
      <dgm:prSet phldrT="[Text]"/>
      <dgm:spPr>
        <a:solidFill>
          <a:schemeClr val="accent6">
            <a:lumMod val="60000"/>
            <a:lumOff val="40000"/>
          </a:schemeClr>
        </a:solidFill>
      </dgm:spPr>
      <dgm:t>
        <a:bodyPr/>
        <a:lstStyle/>
        <a:p>
          <a:r>
            <a:rPr lang="en-US" dirty="0">
              <a:solidFill>
                <a:schemeClr val="bg1"/>
              </a:solidFill>
            </a:rPr>
            <a:t>Social</a:t>
          </a:r>
        </a:p>
      </dgm:t>
    </dgm:pt>
    <dgm:pt modelId="{358A3BEF-2444-4586-82A3-9EE7C8799F1B}" type="parTrans" cxnId="{70F279F5-7B5D-4FC7-BF04-0581EB60A516}">
      <dgm:prSet/>
      <dgm:spPr/>
      <dgm:t>
        <a:bodyPr/>
        <a:lstStyle/>
        <a:p>
          <a:endParaRPr lang="en-US"/>
        </a:p>
      </dgm:t>
    </dgm:pt>
    <dgm:pt modelId="{3ED76870-0D70-4C14-8422-B3B1E15DF240}" type="sibTrans" cxnId="{70F279F5-7B5D-4FC7-BF04-0581EB60A516}">
      <dgm:prSet/>
      <dgm:spPr/>
      <dgm:t>
        <a:bodyPr/>
        <a:lstStyle/>
        <a:p>
          <a:endParaRPr lang="en-US"/>
        </a:p>
      </dgm:t>
    </dgm:pt>
    <dgm:pt modelId="{B074C40A-DA17-45D1-90B5-D2E6D17F812F}" type="pres">
      <dgm:prSet presAssocID="{D6469785-BA99-44CA-AB1A-02DEE03C8B97}" presName="cycleMatrixDiagram" presStyleCnt="0">
        <dgm:presLayoutVars>
          <dgm:chMax val="1"/>
          <dgm:dir/>
          <dgm:animLvl val="lvl"/>
          <dgm:resizeHandles val="exact"/>
        </dgm:presLayoutVars>
      </dgm:prSet>
      <dgm:spPr/>
    </dgm:pt>
    <dgm:pt modelId="{A4365D5E-30F2-4118-94E3-1990DF50A5BD}" type="pres">
      <dgm:prSet presAssocID="{D6469785-BA99-44CA-AB1A-02DEE03C8B97}" presName="children" presStyleCnt="0"/>
      <dgm:spPr/>
    </dgm:pt>
    <dgm:pt modelId="{6C03368A-3210-48ED-B5EF-384A4AAB76F7}" type="pres">
      <dgm:prSet presAssocID="{D6469785-BA99-44CA-AB1A-02DEE03C8B97}" presName="childPlaceholder" presStyleCnt="0"/>
      <dgm:spPr/>
    </dgm:pt>
    <dgm:pt modelId="{2696F89B-92AB-4CF3-9949-CDEB23765001}" type="pres">
      <dgm:prSet presAssocID="{D6469785-BA99-44CA-AB1A-02DEE03C8B97}" presName="circle" presStyleCnt="0"/>
      <dgm:spPr/>
    </dgm:pt>
    <dgm:pt modelId="{EC2F39E4-9B48-46FA-A9CC-11CD7FFA9DF6}" type="pres">
      <dgm:prSet presAssocID="{D6469785-BA99-44CA-AB1A-02DEE03C8B97}" presName="quadrant1" presStyleLbl="node1" presStyleIdx="0" presStyleCnt="4">
        <dgm:presLayoutVars>
          <dgm:chMax val="1"/>
          <dgm:bulletEnabled val="1"/>
        </dgm:presLayoutVars>
      </dgm:prSet>
      <dgm:spPr/>
    </dgm:pt>
    <dgm:pt modelId="{13E18DCD-6DBC-4180-B4A8-F6613DEC13FF}" type="pres">
      <dgm:prSet presAssocID="{D6469785-BA99-44CA-AB1A-02DEE03C8B97}" presName="quadrant2" presStyleLbl="node1" presStyleIdx="1" presStyleCnt="4">
        <dgm:presLayoutVars>
          <dgm:chMax val="1"/>
          <dgm:bulletEnabled val="1"/>
        </dgm:presLayoutVars>
      </dgm:prSet>
      <dgm:spPr/>
    </dgm:pt>
    <dgm:pt modelId="{642C63A5-653C-4B24-8805-F60F4A1BF163}" type="pres">
      <dgm:prSet presAssocID="{D6469785-BA99-44CA-AB1A-02DEE03C8B97}" presName="quadrant3" presStyleLbl="node1" presStyleIdx="2" presStyleCnt="4">
        <dgm:presLayoutVars>
          <dgm:chMax val="1"/>
          <dgm:bulletEnabled val="1"/>
        </dgm:presLayoutVars>
      </dgm:prSet>
      <dgm:spPr/>
    </dgm:pt>
    <dgm:pt modelId="{E064651D-3B9F-4BC6-9C83-A1C77ED7AA73}" type="pres">
      <dgm:prSet presAssocID="{D6469785-BA99-44CA-AB1A-02DEE03C8B97}" presName="quadrant4" presStyleLbl="node1" presStyleIdx="3" presStyleCnt="4">
        <dgm:presLayoutVars>
          <dgm:chMax val="1"/>
          <dgm:bulletEnabled val="1"/>
        </dgm:presLayoutVars>
      </dgm:prSet>
      <dgm:spPr/>
    </dgm:pt>
    <dgm:pt modelId="{EC836B19-68C4-4E02-96C3-270F6CA9465E}" type="pres">
      <dgm:prSet presAssocID="{D6469785-BA99-44CA-AB1A-02DEE03C8B97}" presName="quadrantPlaceholder" presStyleCnt="0"/>
      <dgm:spPr/>
    </dgm:pt>
    <dgm:pt modelId="{741ABBFB-CFAC-4B8C-928F-63347F5EC5ED}" type="pres">
      <dgm:prSet presAssocID="{D6469785-BA99-44CA-AB1A-02DEE03C8B97}" presName="center1" presStyleLbl="fgShp" presStyleIdx="0" presStyleCnt="2"/>
      <dgm:spPr/>
    </dgm:pt>
    <dgm:pt modelId="{A555D5AA-48BB-4C7D-86DE-C36BA340B869}" type="pres">
      <dgm:prSet presAssocID="{D6469785-BA99-44CA-AB1A-02DEE03C8B97}" presName="center2" presStyleLbl="fgShp" presStyleIdx="1" presStyleCnt="2"/>
      <dgm:spPr/>
    </dgm:pt>
  </dgm:ptLst>
  <dgm:cxnLst>
    <dgm:cxn modelId="{211E4362-C149-4C3F-80FE-2393F8533EBF}" type="presOf" srcId="{C6A12A7C-1D8F-40E3-8174-10FF5A2FB978}" destId="{E064651D-3B9F-4BC6-9C83-A1C77ED7AA73}" srcOrd="0" destOrd="0" presId="urn:microsoft.com/office/officeart/2005/8/layout/cycle4"/>
    <dgm:cxn modelId="{AC5BCC87-994D-4911-A132-4F78EBB51E8C}" type="presOf" srcId="{246C8A98-CAE9-4971-88DD-DD849A714E43}" destId="{13E18DCD-6DBC-4180-B4A8-F6613DEC13FF}" srcOrd="0" destOrd="0" presId="urn:microsoft.com/office/officeart/2005/8/layout/cycle4"/>
    <dgm:cxn modelId="{A129B79C-539B-4950-AF83-D53898D6FD36}" type="presOf" srcId="{D6469785-BA99-44CA-AB1A-02DEE03C8B97}" destId="{B074C40A-DA17-45D1-90B5-D2E6D17F812F}" srcOrd="0" destOrd="0" presId="urn:microsoft.com/office/officeart/2005/8/layout/cycle4"/>
    <dgm:cxn modelId="{6214B3A2-8F0B-4F24-B3AC-3F2D9B4D020D}" type="presOf" srcId="{502FCC8E-1354-447B-83D3-5B06FB483E62}" destId="{642C63A5-653C-4B24-8805-F60F4A1BF163}" srcOrd="0" destOrd="0" presId="urn:microsoft.com/office/officeart/2005/8/layout/cycle4"/>
    <dgm:cxn modelId="{DA3849B0-AAB3-4E65-9280-38B64B63F534}" srcId="{D6469785-BA99-44CA-AB1A-02DEE03C8B97}" destId="{246C8A98-CAE9-4971-88DD-DD849A714E43}" srcOrd="1" destOrd="0" parTransId="{C9FB5CB7-7D1E-4727-82FF-3CCFF7ED2496}" sibTransId="{73D9E06D-0A54-40FA-A88C-0EB266ACD34B}"/>
    <dgm:cxn modelId="{AD6BB8B4-40D2-4F65-90C8-1090C9501DEF}" type="presOf" srcId="{A974663B-B672-4ACA-92E5-F6355A6E9FE6}" destId="{EC2F39E4-9B48-46FA-A9CC-11CD7FFA9DF6}" srcOrd="0" destOrd="0" presId="urn:microsoft.com/office/officeart/2005/8/layout/cycle4"/>
    <dgm:cxn modelId="{6A626FB9-FDBA-45F4-9683-60E12946F65F}" srcId="{D6469785-BA99-44CA-AB1A-02DEE03C8B97}" destId="{502FCC8E-1354-447B-83D3-5B06FB483E62}" srcOrd="2" destOrd="0" parTransId="{D4D2100C-D90D-46E2-98BE-6A2FCDF4E6B6}" sibTransId="{14B7AFBD-DA3A-481D-9C28-64B16338CB20}"/>
    <dgm:cxn modelId="{9A3745E2-A5AE-402C-896C-D7F9EAEE5BA3}" srcId="{D6469785-BA99-44CA-AB1A-02DEE03C8B97}" destId="{A974663B-B672-4ACA-92E5-F6355A6E9FE6}" srcOrd="0" destOrd="0" parTransId="{D00ECED8-D47B-410C-B7DD-71F0AF77F223}" sibTransId="{3E43D56A-C2DB-4ECF-9D21-2471E47B7A4C}"/>
    <dgm:cxn modelId="{70F279F5-7B5D-4FC7-BF04-0581EB60A516}" srcId="{D6469785-BA99-44CA-AB1A-02DEE03C8B97}" destId="{C6A12A7C-1D8F-40E3-8174-10FF5A2FB978}" srcOrd="3" destOrd="0" parTransId="{358A3BEF-2444-4586-82A3-9EE7C8799F1B}" sibTransId="{3ED76870-0D70-4C14-8422-B3B1E15DF240}"/>
    <dgm:cxn modelId="{21C33805-09C1-4BEA-97AE-DC954A59561F}" type="presParOf" srcId="{B074C40A-DA17-45D1-90B5-D2E6D17F812F}" destId="{A4365D5E-30F2-4118-94E3-1990DF50A5BD}" srcOrd="0" destOrd="0" presId="urn:microsoft.com/office/officeart/2005/8/layout/cycle4"/>
    <dgm:cxn modelId="{E58807D4-88E8-4882-A433-6BC3629E25B9}" type="presParOf" srcId="{A4365D5E-30F2-4118-94E3-1990DF50A5BD}" destId="{6C03368A-3210-48ED-B5EF-384A4AAB76F7}" srcOrd="0" destOrd="0" presId="urn:microsoft.com/office/officeart/2005/8/layout/cycle4"/>
    <dgm:cxn modelId="{80A1BB46-26BC-4A5B-A93E-8A283987DF82}" type="presParOf" srcId="{B074C40A-DA17-45D1-90B5-D2E6D17F812F}" destId="{2696F89B-92AB-4CF3-9949-CDEB23765001}" srcOrd="1" destOrd="0" presId="urn:microsoft.com/office/officeart/2005/8/layout/cycle4"/>
    <dgm:cxn modelId="{212AE151-D66A-4624-B7B8-FC62008BF6FE}" type="presParOf" srcId="{2696F89B-92AB-4CF3-9949-CDEB23765001}" destId="{EC2F39E4-9B48-46FA-A9CC-11CD7FFA9DF6}" srcOrd="0" destOrd="0" presId="urn:microsoft.com/office/officeart/2005/8/layout/cycle4"/>
    <dgm:cxn modelId="{0FE693EB-6A67-4316-BB93-75546D436655}" type="presParOf" srcId="{2696F89B-92AB-4CF3-9949-CDEB23765001}" destId="{13E18DCD-6DBC-4180-B4A8-F6613DEC13FF}" srcOrd="1" destOrd="0" presId="urn:microsoft.com/office/officeart/2005/8/layout/cycle4"/>
    <dgm:cxn modelId="{72BCF5CC-6C39-4AB2-8FC5-BA1480B251B7}" type="presParOf" srcId="{2696F89B-92AB-4CF3-9949-CDEB23765001}" destId="{642C63A5-653C-4B24-8805-F60F4A1BF163}" srcOrd="2" destOrd="0" presId="urn:microsoft.com/office/officeart/2005/8/layout/cycle4"/>
    <dgm:cxn modelId="{D047C238-2ADA-4723-9863-C5D66AB1EB3E}" type="presParOf" srcId="{2696F89B-92AB-4CF3-9949-CDEB23765001}" destId="{E064651D-3B9F-4BC6-9C83-A1C77ED7AA73}" srcOrd="3" destOrd="0" presId="urn:microsoft.com/office/officeart/2005/8/layout/cycle4"/>
    <dgm:cxn modelId="{A4432ABF-269A-4FFA-B7B6-4A94D21F9C75}" type="presParOf" srcId="{2696F89B-92AB-4CF3-9949-CDEB23765001}" destId="{EC836B19-68C4-4E02-96C3-270F6CA9465E}" srcOrd="4" destOrd="0" presId="urn:microsoft.com/office/officeart/2005/8/layout/cycle4"/>
    <dgm:cxn modelId="{4FB78CAF-6F8E-4ACD-9F6C-0A20AC86354E}" type="presParOf" srcId="{B074C40A-DA17-45D1-90B5-D2E6D17F812F}" destId="{741ABBFB-CFAC-4B8C-928F-63347F5EC5ED}" srcOrd="2" destOrd="0" presId="urn:microsoft.com/office/officeart/2005/8/layout/cycle4"/>
    <dgm:cxn modelId="{14A9008E-8D2B-4675-9979-3EAED947689F}" type="presParOf" srcId="{B074C40A-DA17-45D1-90B5-D2E6D17F812F}" destId="{A555D5AA-48BB-4C7D-86DE-C36BA340B86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469785-BA99-44CA-AB1A-02DEE03C8B97}"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A974663B-B672-4ACA-92E5-F6355A6E9FE6}">
      <dgm:prSet phldrT="[Text]"/>
      <dgm:spPr>
        <a:solidFill>
          <a:schemeClr val="accent4">
            <a:lumMod val="60000"/>
            <a:lumOff val="40000"/>
          </a:schemeClr>
        </a:solidFill>
      </dgm:spPr>
      <dgm:t>
        <a:bodyPr/>
        <a:lstStyle/>
        <a:p>
          <a:r>
            <a:rPr lang="en-US" dirty="0">
              <a:solidFill>
                <a:schemeClr val="bg1"/>
              </a:solidFill>
            </a:rPr>
            <a:t>Physical</a:t>
          </a:r>
        </a:p>
      </dgm:t>
    </dgm:pt>
    <dgm:pt modelId="{D00ECED8-D47B-410C-B7DD-71F0AF77F223}" type="parTrans" cxnId="{9A3745E2-A5AE-402C-896C-D7F9EAEE5BA3}">
      <dgm:prSet/>
      <dgm:spPr/>
      <dgm:t>
        <a:bodyPr/>
        <a:lstStyle/>
        <a:p>
          <a:endParaRPr lang="en-US"/>
        </a:p>
      </dgm:t>
    </dgm:pt>
    <dgm:pt modelId="{3E43D56A-C2DB-4ECF-9D21-2471E47B7A4C}" type="sibTrans" cxnId="{9A3745E2-A5AE-402C-896C-D7F9EAEE5BA3}">
      <dgm:prSet/>
      <dgm:spPr/>
      <dgm:t>
        <a:bodyPr/>
        <a:lstStyle/>
        <a:p>
          <a:endParaRPr lang="en-US"/>
        </a:p>
      </dgm:t>
    </dgm:pt>
    <dgm:pt modelId="{D2F55ADF-6869-4C45-9F2F-C0CF512658B3}">
      <dgm:prSet phldrT="[Text]" custT="1"/>
      <dgm:spPr/>
      <dgm:t>
        <a:bodyPr/>
        <a:lstStyle/>
        <a:p>
          <a:r>
            <a:rPr lang="en-US" sz="1200" dirty="0"/>
            <a:t>Exercise</a:t>
          </a:r>
        </a:p>
      </dgm:t>
    </dgm:pt>
    <dgm:pt modelId="{537AA32C-8B80-4049-8090-0F8930F3994D}" type="parTrans" cxnId="{94FF7EA8-0BA1-47ED-B800-3EA138F1E4A9}">
      <dgm:prSet/>
      <dgm:spPr/>
      <dgm:t>
        <a:bodyPr/>
        <a:lstStyle/>
        <a:p>
          <a:endParaRPr lang="en-US"/>
        </a:p>
      </dgm:t>
    </dgm:pt>
    <dgm:pt modelId="{154100D5-6D51-483B-A5C7-9DFD2D1AD23E}" type="sibTrans" cxnId="{94FF7EA8-0BA1-47ED-B800-3EA138F1E4A9}">
      <dgm:prSet/>
      <dgm:spPr/>
      <dgm:t>
        <a:bodyPr/>
        <a:lstStyle/>
        <a:p>
          <a:endParaRPr lang="en-US"/>
        </a:p>
      </dgm:t>
    </dgm:pt>
    <dgm:pt modelId="{246C8A98-CAE9-4971-88DD-DD849A714E43}">
      <dgm:prSet phldrT="[Text]"/>
      <dgm:spPr>
        <a:solidFill>
          <a:schemeClr val="accent1">
            <a:lumMod val="40000"/>
            <a:lumOff val="60000"/>
          </a:schemeClr>
        </a:solidFill>
      </dgm:spPr>
      <dgm:t>
        <a:bodyPr/>
        <a:lstStyle/>
        <a:p>
          <a:r>
            <a:rPr lang="en-US" dirty="0">
              <a:solidFill>
                <a:schemeClr val="bg1"/>
              </a:solidFill>
            </a:rPr>
            <a:t>Mental </a:t>
          </a:r>
        </a:p>
      </dgm:t>
    </dgm:pt>
    <dgm:pt modelId="{C9FB5CB7-7D1E-4727-82FF-3CCFF7ED2496}" type="parTrans" cxnId="{DA3849B0-AAB3-4E65-9280-38B64B63F534}">
      <dgm:prSet/>
      <dgm:spPr/>
      <dgm:t>
        <a:bodyPr/>
        <a:lstStyle/>
        <a:p>
          <a:endParaRPr lang="en-US"/>
        </a:p>
      </dgm:t>
    </dgm:pt>
    <dgm:pt modelId="{73D9E06D-0A54-40FA-A88C-0EB266ACD34B}" type="sibTrans" cxnId="{DA3849B0-AAB3-4E65-9280-38B64B63F534}">
      <dgm:prSet/>
      <dgm:spPr/>
      <dgm:t>
        <a:bodyPr/>
        <a:lstStyle/>
        <a:p>
          <a:endParaRPr lang="en-US"/>
        </a:p>
      </dgm:t>
    </dgm:pt>
    <dgm:pt modelId="{33118061-91F7-4828-A209-9F4E9F7F37C6}">
      <dgm:prSet phldrT="[Text]" custT="1"/>
      <dgm:spPr/>
      <dgm:t>
        <a:bodyPr/>
        <a:lstStyle/>
        <a:p>
          <a:pPr marL="0" indent="0"/>
          <a:endParaRPr lang="en-US" sz="1200" dirty="0"/>
        </a:p>
      </dgm:t>
    </dgm:pt>
    <dgm:pt modelId="{F5FDE3ED-A2C9-43B7-89D0-41B9C9937D8A}" type="parTrans" cxnId="{D23389F1-DBFC-4F5B-AF1D-DE0E58991A8B}">
      <dgm:prSet/>
      <dgm:spPr/>
      <dgm:t>
        <a:bodyPr/>
        <a:lstStyle/>
        <a:p>
          <a:endParaRPr lang="en-US"/>
        </a:p>
      </dgm:t>
    </dgm:pt>
    <dgm:pt modelId="{0B54A1CF-B4DD-453F-891C-BDE41D56F22E}" type="sibTrans" cxnId="{D23389F1-DBFC-4F5B-AF1D-DE0E58991A8B}">
      <dgm:prSet/>
      <dgm:spPr/>
      <dgm:t>
        <a:bodyPr/>
        <a:lstStyle/>
        <a:p>
          <a:endParaRPr lang="en-US"/>
        </a:p>
      </dgm:t>
    </dgm:pt>
    <dgm:pt modelId="{502FCC8E-1354-447B-83D3-5B06FB483E62}">
      <dgm:prSet phldrT="[Text]"/>
      <dgm:spPr>
        <a:solidFill>
          <a:schemeClr val="accent2">
            <a:lumMod val="60000"/>
            <a:lumOff val="40000"/>
          </a:schemeClr>
        </a:solidFill>
      </dgm:spPr>
      <dgm:t>
        <a:bodyPr/>
        <a:lstStyle/>
        <a:p>
          <a:r>
            <a:rPr lang="en-US" dirty="0">
              <a:solidFill>
                <a:schemeClr val="bg1"/>
              </a:solidFill>
            </a:rPr>
            <a:t>Spiritual</a:t>
          </a:r>
        </a:p>
      </dgm:t>
    </dgm:pt>
    <dgm:pt modelId="{D4D2100C-D90D-46E2-98BE-6A2FCDF4E6B6}" type="parTrans" cxnId="{6A626FB9-FDBA-45F4-9683-60E12946F65F}">
      <dgm:prSet/>
      <dgm:spPr/>
      <dgm:t>
        <a:bodyPr/>
        <a:lstStyle/>
        <a:p>
          <a:endParaRPr lang="en-US"/>
        </a:p>
      </dgm:t>
    </dgm:pt>
    <dgm:pt modelId="{14B7AFBD-DA3A-481D-9C28-64B16338CB20}" type="sibTrans" cxnId="{6A626FB9-FDBA-45F4-9683-60E12946F65F}">
      <dgm:prSet/>
      <dgm:spPr/>
      <dgm:t>
        <a:bodyPr/>
        <a:lstStyle/>
        <a:p>
          <a:endParaRPr lang="en-US"/>
        </a:p>
      </dgm:t>
    </dgm:pt>
    <dgm:pt modelId="{C6A12A7C-1D8F-40E3-8174-10FF5A2FB978}">
      <dgm:prSet phldrT="[Text]"/>
      <dgm:spPr>
        <a:solidFill>
          <a:schemeClr val="accent6">
            <a:lumMod val="60000"/>
            <a:lumOff val="40000"/>
          </a:schemeClr>
        </a:solidFill>
      </dgm:spPr>
      <dgm:t>
        <a:bodyPr/>
        <a:lstStyle/>
        <a:p>
          <a:r>
            <a:rPr lang="en-US" dirty="0">
              <a:solidFill>
                <a:schemeClr val="bg1"/>
              </a:solidFill>
            </a:rPr>
            <a:t>Social</a:t>
          </a:r>
        </a:p>
      </dgm:t>
    </dgm:pt>
    <dgm:pt modelId="{358A3BEF-2444-4586-82A3-9EE7C8799F1B}" type="parTrans" cxnId="{70F279F5-7B5D-4FC7-BF04-0581EB60A516}">
      <dgm:prSet/>
      <dgm:spPr/>
      <dgm:t>
        <a:bodyPr/>
        <a:lstStyle/>
        <a:p>
          <a:endParaRPr lang="en-US"/>
        </a:p>
      </dgm:t>
    </dgm:pt>
    <dgm:pt modelId="{3ED76870-0D70-4C14-8422-B3B1E15DF240}" type="sibTrans" cxnId="{70F279F5-7B5D-4FC7-BF04-0581EB60A516}">
      <dgm:prSet/>
      <dgm:spPr/>
      <dgm:t>
        <a:bodyPr/>
        <a:lstStyle/>
        <a:p>
          <a:endParaRPr lang="en-US"/>
        </a:p>
      </dgm:t>
    </dgm:pt>
    <dgm:pt modelId="{977B8178-2506-4393-AD11-74F983D67272}">
      <dgm:prSet phldrT="[Text]" custT="1"/>
      <dgm:spPr/>
      <dgm:t>
        <a:bodyPr/>
        <a:lstStyle/>
        <a:p>
          <a:pPr algn="l" defTabSz="828675"/>
          <a:endParaRPr lang="en-US" sz="1200" dirty="0"/>
        </a:p>
      </dgm:t>
    </dgm:pt>
    <dgm:pt modelId="{716BFA4E-60B8-494F-A525-91D5A4EDDEEC}" type="parTrans" cxnId="{491675E6-8AEB-405C-95BA-5F7BEF572593}">
      <dgm:prSet/>
      <dgm:spPr/>
      <dgm:t>
        <a:bodyPr/>
        <a:lstStyle/>
        <a:p>
          <a:endParaRPr lang="en-US"/>
        </a:p>
      </dgm:t>
    </dgm:pt>
    <dgm:pt modelId="{4732E430-819E-47A3-94D7-959331E315AB}" type="sibTrans" cxnId="{491675E6-8AEB-405C-95BA-5F7BEF572593}">
      <dgm:prSet/>
      <dgm:spPr/>
      <dgm:t>
        <a:bodyPr/>
        <a:lstStyle/>
        <a:p>
          <a:endParaRPr lang="en-US"/>
        </a:p>
      </dgm:t>
    </dgm:pt>
    <dgm:pt modelId="{270EDAC7-C5D6-4910-A818-5655C9A277EA}">
      <dgm:prSet phldrT="[Text]" custT="1"/>
      <dgm:spPr/>
      <dgm:t>
        <a:bodyPr/>
        <a:lstStyle/>
        <a:p>
          <a:r>
            <a:rPr lang="en-US" sz="1200" dirty="0"/>
            <a:t>Walking</a:t>
          </a:r>
        </a:p>
      </dgm:t>
    </dgm:pt>
    <dgm:pt modelId="{6A4C5341-D7BB-4903-BB5D-C5251581D120}" type="parTrans" cxnId="{4B14B193-2772-406D-B460-2A0A8917D1D1}">
      <dgm:prSet/>
      <dgm:spPr/>
      <dgm:t>
        <a:bodyPr/>
        <a:lstStyle/>
        <a:p>
          <a:endParaRPr lang="en-US"/>
        </a:p>
      </dgm:t>
    </dgm:pt>
    <dgm:pt modelId="{C49E5EA8-AE41-49F6-949A-536612122B69}" type="sibTrans" cxnId="{4B14B193-2772-406D-B460-2A0A8917D1D1}">
      <dgm:prSet/>
      <dgm:spPr/>
      <dgm:t>
        <a:bodyPr/>
        <a:lstStyle/>
        <a:p>
          <a:endParaRPr lang="en-US"/>
        </a:p>
      </dgm:t>
    </dgm:pt>
    <dgm:pt modelId="{92E06914-1CF9-4BBB-A603-7171AD85954D}">
      <dgm:prSet phldrT="[Text]" custT="1"/>
      <dgm:spPr/>
      <dgm:t>
        <a:bodyPr/>
        <a:lstStyle/>
        <a:p>
          <a:r>
            <a:rPr lang="en-US" sz="1200" dirty="0"/>
            <a:t>Zumba</a:t>
          </a:r>
        </a:p>
      </dgm:t>
    </dgm:pt>
    <dgm:pt modelId="{02A9E61A-D2FB-4586-992C-E732CCDC1C6F}" type="parTrans" cxnId="{DEC226F8-E2F6-4992-8317-7F41F4A97C47}">
      <dgm:prSet/>
      <dgm:spPr/>
      <dgm:t>
        <a:bodyPr/>
        <a:lstStyle/>
        <a:p>
          <a:endParaRPr lang="en-US"/>
        </a:p>
      </dgm:t>
    </dgm:pt>
    <dgm:pt modelId="{DA5BD4BC-E05B-4CD3-90CB-E6251CE58462}" type="sibTrans" cxnId="{DEC226F8-E2F6-4992-8317-7F41F4A97C47}">
      <dgm:prSet/>
      <dgm:spPr/>
      <dgm:t>
        <a:bodyPr/>
        <a:lstStyle/>
        <a:p>
          <a:endParaRPr lang="en-US"/>
        </a:p>
      </dgm:t>
    </dgm:pt>
    <dgm:pt modelId="{EEF8A377-BF04-40F6-94AC-658E0D4C702A}">
      <dgm:prSet phldrT="[Text]" custT="1"/>
      <dgm:spPr/>
      <dgm:t>
        <a:bodyPr/>
        <a:lstStyle/>
        <a:p>
          <a:r>
            <a:rPr lang="en-US" sz="1200" dirty="0"/>
            <a:t>Dancing</a:t>
          </a:r>
        </a:p>
      </dgm:t>
    </dgm:pt>
    <dgm:pt modelId="{2B9BE37C-59B7-44D7-B782-50D62AEEBC4B}" type="parTrans" cxnId="{5572AABE-2682-4F7E-AA38-B96C214DA99D}">
      <dgm:prSet/>
      <dgm:spPr/>
      <dgm:t>
        <a:bodyPr/>
        <a:lstStyle/>
        <a:p>
          <a:endParaRPr lang="en-US"/>
        </a:p>
      </dgm:t>
    </dgm:pt>
    <dgm:pt modelId="{0C2DCE61-3CCD-41C5-8DE5-303A5BE39DC5}" type="sibTrans" cxnId="{5572AABE-2682-4F7E-AA38-B96C214DA99D}">
      <dgm:prSet/>
      <dgm:spPr/>
      <dgm:t>
        <a:bodyPr/>
        <a:lstStyle/>
        <a:p>
          <a:endParaRPr lang="en-US"/>
        </a:p>
      </dgm:t>
    </dgm:pt>
    <dgm:pt modelId="{2603609E-0637-41F8-B32E-5EF303E8BC66}">
      <dgm:prSet phldrT="[Text]" custT="1"/>
      <dgm:spPr/>
      <dgm:t>
        <a:bodyPr/>
        <a:lstStyle/>
        <a:p>
          <a:r>
            <a:rPr lang="en-US" sz="1200" dirty="0"/>
            <a:t>Get enough sleep</a:t>
          </a:r>
        </a:p>
      </dgm:t>
    </dgm:pt>
    <dgm:pt modelId="{29A1075A-3294-4997-A01E-1531BEAA6E59}" type="parTrans" cxnId="{417A79F6-08A1-4121-8182-F8182B54C562}">
      <dgm:prSet/>
      <dgm:spPr/>
      <dgm:t>
        <a:bodyPr/>
        <a:lstStyle/>
        <a:p>
          <a:endParaRPr lang="en-US"/>
        </a:p>
      </dgm:t>
    </dgm:pt>
    <dgm:pt modelId="{1FB8D1C2-628F-4F16-A264-439E53916775}" type="sibTrans" cxnId="{417A79F6-08A1-4121-8182-F8182B54C562}">
      <dgm:prSet/>
      <dgm:spPr/>
      <dgm:t>
        <a:bodyPr/>
        <a:lstStyle/>
        <a:p>
          <a:endParaRPr lang="en-US"/>
        </a:p>
      </dgm:t>
    </dgm:pt>
    <dgm:pt modelId="{C18BB016-6EC9-4F63-B7EE-D98D0037C2CE}">
      <dgm:prSet phldrT="[Text]" custT="1"/>
      <dgm:spPr/>
      <dgm:t>
        <a:bodyPr/>
        <a:lstStyle/>
        <a:p>
          <a:r>
            <a:rPr lang="en-US" sz="1200" dirty="0"/>
            <a:t>Hydrate! Water is Life! </a:t>
          </a:r>
        </a:p>
      </dgm:t>
    </dgm:pt>
    <dgm:pt modelId="{4757AC7A-78F4-4565-B5F4-F52A05FAE850}" type="parTrans" cxnId="{013AB66A-CE92-4A41-A396-0166E2F8602C}">
      <dgm:prSet/>
      <dgm:spPr/>
      <dgm:t>
        <a:bodyPr/>
        <a:lstStyle/>
        <a:p>
          <a:endParaRPr lang="en-US"/>
        </a:p>
      </dgm:t>
    </dgm:pt>
    <dgm:pt modelId="{93D2273A-0372-41DA-B426-7ACDC2971AE9}" type="sibTrans" cxnId="{013AB66A-CE92-4A41-A396-0166E2F8602C}">
      <dgm:prSet/>
      <dgm:spPr/>
      <dgm:t>
        <a:bodyPr/>
        <a:lstStyle/>
        <a:p>
          <a:endParaRPr lang="en-US"/>
        </a:p>
      </dgm:t>
    </dgm:pt>
    <dgm:pt modelId="{6550F2A2-D045-4918-B3C1-C4A7E92D318A}">
      <dgm:prSet phldrT="[Text]" custT="1"/>
      <dgm:spPr/>
      <dgm:t>
        <a:bodyPr/>
        <a:lstStyle/>
        <a:p>
          <a:r>
            <a:rPr lang="en-US" sz="1200" dirty="0"/>
            <a:t>Eat Nutritious foods</a:t>
          </a:r>
        </a:p>
      </dgm:t>
    </dgm:pt>
    <dgm:pt modelId="{1ABDD99B-D552-4F05-A782-3E32925CF35E}" type="parTrans" cxnId="{6CDD3AA9-04E7-426F-89FD-DDADD8FDD0A6}">
      <dgm:prSet/>
      <dgm:spPr/>
      <dgm:t>
        <a:bodyPr/>
        <a:lstStyle/>
        <a:p>
          <a:endParaRPr lang="en-US"/>
        </a:p>
      </dgm:t>
    </dgm:pt>
    <dgm:pt modelId="{E9BF60B8-FA46-4C6A-8001-3E257708E83E}" type="sibTrans" cxnId="{6CDD3AA9-04E7-426F-89FD-DDADD8FDD0A6}">
      <dgm:prSet/>
      <dgm:spPr/>
      <dgm:t>
        <a:bodyPr/>
        <a:lstStyle/>
        <a:p>
          <a:endParaRPr lang="en-US"/>
        </a:p>
      </dgm:t>
    </dgm:pt>
    <dgm:pt modelId="{FAD4F31E-7195-46E0-B374-A10176E1A0E8}">
      <dgm:prSet phldrT="[Text]"/>
      <dgm:spPr/>
      <dgm:t>
        <a:bodyPr/>
        <a:lstStyle/>
        <a:p>
          <a:pPr algn="l" defTabSz="828675"/>
          <a:endParaRPr lang="en-US" sz="1100" dirty="0"/>
        </a:p>
      </dgm:t>
    </dgm:pt>
    <dgm:pt modelId="{85D9208B-E581-4114-B44D-58205E24699C}" type="parTrans" cxnId="{632A7853-7941-4C41-B962-F3F0A023EC4A}">
      <dgm:prSet/>
      <dgm:spPr/>
      <dgm:t>
        <a:bodyPr/>
        <a:lstStyle/>
        <a:p>
          <a:endParaRPr lang="en-US"/>
        </a:p>
      </dgm:t>
    </dgm:pt>
    <dgm:pt modelId="{F30FC6B4-5DB1-4F0C-8C38-697F9293EA5C}" type="sibTrans" cxnId="{632A7853-7941-4C41-B962-F3F0A023EC4A}">
      <dgm:prSet/>
      <dgm:spPr/>
      <dgm:t>
        <a:bodyPr/>
        <a:lstStyle/>
        <a:p>
          <a:endParaRPr lang="en-US"/>
        </a:p>
      </dgm:t>
    </dgm:pt>
    <dgm:pt modelId="{B45EAECB-2FFC-4EFB-B5AC-1097D286EADE}">
      <dgm:prSet phldrT="[Text]" custT="1"/>
      <dgm:spPr/>
      <dgm:t>
        <a:bodyPr/>
        <a:lstStyle/>
        <a:p>
          <a:r>
            <a:rPr lang="en-US" sz="1200" dirty="0"/>
            <a:t>Garden/Plant</a:t>
          </a:r>
        </a:p>
      </dgm:t>
    </dgm:pt>
    <dgm:pt modelId="{38EE939D-7C92-4F2E-B0CF-EE53B252DE70}" type="parTrans" cxnId="{DC7F4FEC-EE0E-4F74-A2B9-9A45D09C84FD}">
      <dgm:prSet/>
      <dgm:spPr/>
      <dgm:t>
        <a:bodyPr/>
        <a:lstStyle/>
        <a:p>
          <a:endParaRPr lang="en-US"/>
        </a:p>
      </dgm:t>
    </dgm:pt>
    <dgm:pt modelId="{0DD7F937-8AF9-411B-B1A7-14024E6B1DE1}" type="sibTrans" cxnId="{DC7F4FEC-EE0E-4F74-A2B9-9A45D09C84FD}">
      <dgm:prSet/>
      <dgm:spPr/>
      <dgm:t>
        <a:bodyPr/>
        <a:lstStyle/>
        <a:p>
          <a:endParaRPr lang="en-US"/>
        </a:p>
      </dgm:t>
    </dgm:pt>
    <dgm:pt modelId="{6527D179-B097-4074-9C33-489E34A8F1A7}">
      <dgm:prSet phldrT="[Text]" custT="1"/>
      <dgm:spPr/>
      <dgm:t>
        <a:bodyPr/>
        <a:lstStyle/>
        <a:p>
          <a:r>
            <a:rPr lang="en-US" sz="1200" dirty="0"/>
            <a:t>Create art</a:t>
          </a:r>
        </a:p>
      </dgm:t>
    </dgm:pt>
    <dgm:pt modelId="{998D8D41-AC97-42BD-9562-6B301AF5EA4E}" type="parTrans" cxnId="{73960929-3EA8-4474-9974-85E9F3079BF4}">
      <dgm:prSet/>
      <dgm:spPr/>
      <dgm:t>
        <a:bodyPr/>
        <a:lstStyle/>
        <a:p>
          <a:endParaRPr lang="en-US"/>
        </a:p>
      </dgm:t>
    </dgm:pt>
    <dgm:pt modelId="{44EC69C4-4F98-4ED8-9D37-7F1AD1015D14}" type="sibTrans" cxnId="{73960929-3EA8-4474-9974-85E9F3079BF4}">
      <dgm:prSet/>
      <dgm:spPr/>
      <dgm:t>
        <a:bodyPr/>
        <a:lstStyle/>
        <a:p>
          <a:endParaRPr lang="en-US"/>
        </a:p>
      </dgm:t>
    </dgm:pt>
    <dgm:pt modelId="{CF121FCF-2480-4C29-A749-4166BDBF73D1}">
      <dgm:prSet phldrT="[Text]"/>
      <dgm:spPr/>
      <dgm:t>
        <a:bodyPr/>
        <a:lstStyle/>
        <a:p>
          <a:pPr marL="0" indent="0">
            <a:tabLst>
              <a:tab pos="914400" algn="l"/>
            </a:tabLst>
          </a:pPr>
          <a:endParaRPr lang="en-US" dirty="0"/>
        </a:p>
      </dgm:t>
    </dgm:pt>
    <dgm:pt modelId="{DAE1CC84-6B72-4868-B6D4-78BC12F36871}" type="parTrans" cxnId="{21D5D74E-AFA4-4989-BE51-4E12A2E97804}">
      <dgm:prSet/>
      <dgm:spPr/>
      <dgm:t>
        <a:bodyPr/>
        <a:lstStyle/>
        <a:p>
          <a:endParaRPr lang="en-US"/>
        </a:p>
      </dgm:t>
    </dgm:pt>
    <dgm:pt modelId="{D11E76D0-57DB-4BF4-BEE0-F89C8C43FE11}" type="sibTrans" cxnId="{21D5D74E-AFA4-4989-BE51-4E12A2E97804}">
      <dgm:prSet/>
      <dgm:spPr/>
      <dgm:t>
        <a:bodyPr/>
        <a:lstStyle/>
        <a:p>
          <a:endParaRPr lang="en-US"/>
        </a:p>
      </dgm:t>
    </dgm:pt>
    <dgm:pt modelId="{B074C40A-DA17-45D1-90B5-D2E6D17F812F}" type="pres">
      <dgm:prSet presAssocID="{D6469785-BA99-44CA-AB1A-02DEE03C8B97}" presName="cycleMatrixDiagram" presStyleCnt="0">
        <dgm:presLayoutVars>
          <dgm:chMax val="1"/>
          <dgm:dir/>
          <dgm:animLvl val="lvl"/>
          <dgm:resizeHandles val="exact"/>
        </dgm:presLayoutVars>
      </dgm:prSet>
      <dgm:spPr/>
    </dgm:pt>
    <dgm:pt modelId="{A4365D5E-30F2-4118-94E3-1990DF50A5BD}" type="pres">
      <dgm:prSet presAssocID="{D6469785-BA99-44CA-AB1A-02DEE03C8B97}" presName="children" presStyleCnt="0"/>
      <dgm:spPr/>
    </dgm:pt>
    <dgm:pt modelId="{87F4B220-3203-4B25-85F1-16AC4320FF1C}" type="pres">
      <dgm:prSet presAssocID="{D6469785-BA99-44CA-AB1A-02DEE03C8B97}" presName="child1group" presStyleCnt="0"/>
      <dgm:spPr/>
    </dgm:pt>
    <dgm:pt modelId="{AF2FAB8D-ADBF-4172-975A-A23BC0644AC4}" type="pres">
      <dgm:prSet presAssocID="{D6469785-BA99-44CA-AB1A-02DEE03C8B97}" presName="child1" presStyleLbl="bgAcc1" presStyleIdx="0" presStyleCnt="4" custLinFactNeighborX="-59042" custLinFactNeighborY="651"/>
      <dgm:spPr/>
    </dgm:pt>
    <dgm:pt modelId="{315CC9F5-DF96-4DD5-8727-C8CD7BD4DA6E}" type="pres">
      <dgm:prSet presAssocID="{D6469785-BA99-44CA-AB1A-02DEE03C8B97}" presName="child1Text" presStyleLbl="bgAcc1" presStyleIdx="0" presStyleCnt="4">
        <dgm:presLayoutVars>
          <dgm:bulletEnabled val="1"/>
        </dgm:presLayoutVars>
      </dgm:prSet>
      <dgm:spPr/>
    </dgm:pt>
    <dgm:pt modelId="{D0414BF4-0AE7-4ADD-B8DF-93C693B78B5C}" type="pres">
      <dgm:prSet presAssocID="{D6469785-BA99-44CA-AB1A-02DEE03C8B97}" presName="child2group" presStyleCnt="0"/>
      <dgm:spPr/>
    </dgm:pt>
    <dgm:pt modelId="{68477596-C72E-4454-8EB9-884F4129C894}" type="pres">
      <dgm:prSet presAssocID="{D6469785-BA99-44CA-AB1A-02DEE03C8B97}" presName="child2" presStyleLbl="bgAcc1" presStyleIdx="1" presStyleCnt="4" custLinFactNeighborX="57264" custLinFactNeighborY="0"/>
      <dgm:spPr/>
    </dgm:pt>
    <dgm:pt modelId="{F8B04E7E-C074-4E0E-A6E3-4B4ABC65CE15}" type="pres">
      <dgm:prSet presAssocID="{D6469785-BA99-44CA-AB1A-02DEE03C8B97}" presName="child2Text" presStyleLbl="bgAcc1" presStyleIdx="1" presStyleCnt="4">
        <dgm:presLayoutVars>
          <dgm:bulletEnabled val="1"/>
        </dgm:presLayoutVars>
      </dgm:prSet>
      <dgm:spPr/>
    </dgm:pt>
    <dgm:pt modelId="{1EA49304-3095-4050-853E-2CE06C9E65F0}" type="pres">
      <dgm:prSet presAssocID="{D6469785-BA99-44CA-AB1A-02DEE03C8B97}" presName="child3group" presStyleCnt="0"/>
      <dgm:spPr/>
    </dgm:pt>
    <dgm:pt modelId="{3ED3D83B-C566-455E-9B66-7F017F27F85C}" type="pres">
      <dgm:prSet presAssocID="{D6469785-BA99-44CA-AB1A-02DEE03C8B97}" presName="child3" presStyleLbl="bgAcc1" presStyleIdx="2" presStyleCnt="4" custLinFactNeighborX="60307" custLinFactNeighborY="-651"/>
      <dgm:spPr/>
    </dgm:pt>
    <dgm:pt modelId="{DE2269F1-0163-435C-B6A5-5F39B9248DB4}" type="pres">
      <dgm:prSet presAssocID="{D6469785-BA99-44CA-AB1A-02DEE03C8B97}" presName="child3Text" presStyleLbl="bgAcc1" presStyleIdx="2" presStyleCnt="4">
        <dgm:presLayoutVars>
          <dgm:bulletEnabled val="1"/>
        </dgm:presLayoutVars>
      </dgm:prSet>
      <dgm:spPr/>
    </dgm:pt>
    <dgm:pt modelId="{9B6F901B-CAEC-4AF7-B95B-67EBE0D2B947}" type="pres">
      <dgm:prSet presAssocID="{D6469785-BA99-44CA-AB1A-02DEE03C8B97}" presName="child4group" presStyleCnt="0"/>
      <dgm:spPr/>
    </dgm:pt>
    <dgm:pt modelId="{4AC7359F-840A-4E6E-A6EA-603C806EA357}" type="pres">
      <dgm:prSet presAssocID="{D6469785-BA99-44CA-AB1A-02DEE03C8B97}" presName="child4" presStyleLbl="bgAcc1" presStyleIdx="3" presStyleCnt="4" custScaleX="99064" custLinFactNeighborX="-59463" custLinFactNeighborY="-1302"/>
      <dgm:spPr/>
    </dgm:pt>
    <dgm:pt modelId="{F5703B50-71C6-4091-ABD6-E3CB527352C4}" type="pres">
      <dgm:prSet presAssocID="{D6469785-BA99-44CA-AB1A-02DEE03C8B97}" presName="child4Text" presStyleLbl="bgAcc1" presStyleIdx="3" presStyleCnt="4">
        <dgm:presLayoutVars>
          <dgm:bulletEnabled val="1"/>
        </dgm:presLayoutVars>
      </dgm:prSet>
      <dgm:spPr/>
    </dgm:pt>
    <dgm:pt modelId="{6C03368A-3210-48ED-B5EF-384A4AAB76F7}" type="pres">
      <dgm:prSet presAssocID="{D6469785-BA99-44CA-AB1A-02DEE03C8B97}" presName="childPlaceholder" presStyleCnt="0"/>
      <dgm:spPr/>
    </dgm:pt>
    <dgm:pt modelId="{2696F89B-92AB-4CF3-9949-CDEB23765001}" type="pres">
      <dgm:prSet presAssocID="{D6469785-BA99-44CA-AB1A-02DEE03C8B97}" presName="circle" presStyleCnt="0"/>
      <dgm:spPr/>
    </dgm:pt>
    <dgm:pt modelId="{EC2F39E4-9B48-46FA-A9CC-11CD7FFA9DF6}" type="pres">
      <dgm:prSet presAssocID="{D6469785-BA99-44CA-AB1A-02DEE03C8B97}" presName="quadrant1" presStyleLbl="node1" presStyleIdx="0" presStyleCnt="4">
        <dgm:presLayoutVars>
          <dgm:chMax val="1"/>
          <dgm:bulletEnabled val="1"/>
        </dgm:presLayoutVars>
      </dgm:prSet>
      <dgm:spPr/>
    </dgm:pt>
    <dgm:pt modelId="{13E18DCD-6DBC-4180-B4A8-F6613DEC13FF}" type="pres">
      <dgm:prSet presAssocID="{D6469785-BA99-44CA-AB1A-02DEE03C8B97}" presName="quadrant2" presStyleLbl="node1" presStyleIdx="1" presStyleCnt="4">
        <dgm:presLayoutVars>
          <dgm:chMax val="1"/>
          <dgm:bulletEnabled val="1"/>
        </dgm:presLayoutVars>
      </dgm:prSet>
      <dgm:spPr/>
    </dgm:pt>
    <dgm:pt modelId="{642C63A5-653C-4B24-8805-F60F4A1BF163}" type="pres">
      <dgm:prSet presAssocID="{D6469785-BA99-44CA-AB1A-02DEE03C8B97}" presName="quadrant3" presStyleLbl="node1" presStyleIdx="2" presStyleCnt="4">
        <dgm:presLayoutVars>
          <dgm:chMax val="1"/>
          <dgm:bulletEnabled val="1"/>
        </dgm:presLayoutVars>
      </dgm:prSet>
      <dgm:spPr/>
    </dgm:pt>
    <dgm:pt modelId="{E064651D-3B9F-4BC6-9C83-A1C77ED7AA73}" type="pres">
      <dgm:prSet presAssocID="{D6469785-BA99-44CA-AB1A-02DEE03C8B97}" presName="quadrant4" presStyleLbl="node1" presStyleIdx="3" presStyleCnt="4">
        <dgm:presLayoutVars>
          <dgm:chMax val="1"/>
          <dgm:bulletEnabled val="1"/>
        </dgm:presLayoutVars>
      </dgm:prSet>
      <dgm:spPr/>
    </dgm:pt>
    <dgm:pt modelId="{EC836B19-68C4-4E02-96C3-270F6CA9465E}" type="pres">
      <dgm:prSet presAssocID="{D6469785-BA99-44CA-AB1A-02DEE03C8B97}" presName="quadrantPlaceholder" presStyleCnt="0"/>
      <dgm:spPr/>
    </dgm:pt>
    <dgm:pt modelId="{741ABBFB-CFAC-4B8C-928F-63347F5EC5ED}" type="pres">
      <dgm:prSet presAssocID="{D6469785-BA99-44CA-AB1A-02DEE03C8B97}" presName="center1" presStyleLbl="fgShp" presStyleIdx="0" presStyleCnt="2"/>
      <dgm:spPr/>
    </dgm:pt>
    <dgm:pt modelId="{A555D5AA-48BB-4C7D-86DE-C36BA340B869}" type="pres">
      <dgm:prSet presAssocID="{D6469785-BA99-44CA-AB1A-02DEE03C8B97}" presName="center2" presStyleLbl="fgShp" presStyleIdx="1" presStyleCnt="2"/>
      <dgm:spPr/>
    </dgm:pt>
  </dgm:ptLst>
  <dgm:cxnLst>
    <dgm:cxn modelId="{629E0701-618D-4EF6-8E6B-EE1210F39D61}" type="presOf" srcId="{2603609E-0637-41F8-B32E-5EF303E8BC66}" destId="{315CC9F5-DF96-4DD5-8727-C8CD7BD4DA6E}" srcOrd="1" destOrd="4" presId="urn:microsoft.com/office/officeart/2005/8/layout/cycle4"/>
    <dgm:cxn modelId="{DB409C08-C137-46A6-BA5F-71EA5604729C}" type="presOf" srcId="{6527D179-B097-4074-9C33-489E34A8F1A7}" destId="{315CC9F5-DF96-4DD5-8727-C8CD7BD4DA6E}" srcOrd="1" destOrd="6" presId="urn:microsoft.com/office/officeart/2005/8/layout/cycle4"/>
    <dgm:cxn modelId="{C8132E0D-45DF-417F-A569-C101A5CDEF51}" type="presOf" srcId="{92E06914-1CF9-4BBB-A603-7171AD85954D}" destId="{AF2FAB8D-ADBF-4172-975A-A23BC0644AC4}" srcOrd="0" destOrd="2" presId="urn:microsoft.com/office/officeart/2005/8/layout/cycle4"/>
    <dgm:cxn modelId="{28A76418-1D06-4DCB-8551-CD4911F97F44}" type="presOf" srcId="{CF121FCF-2480-4C29-A749-4166BDBF73D1}" destId="{3ED3D83B-C566-455E-9B66-7F017F27F85C}" srcOrd="0" destOrd="0" presId="urn:microsoft.com/office/officeart/2005/8/layout/cycle4"/>
    <dgm:cxn modelId="{B78D881E-3066-410C-A997-AFDDA18285F1}" type="presOf" srcId="{977B8178-2506-4393-AD11-74F983D67272}" destId="{F5703B50-71C6-4091-ABD6-E3CB527352C4}" srcOrd="1" destOrd="0" presId="urn:microsoft.com/office/officeart/2005/8/layout/cycle4"/>
    <dgm:cxn modelId="{8EAE2527-BE2E-4007-8CDF-1E5717311A6F}" type="presOf" srcId="{977B8178-2506-4393-AD11-74F983D67272}" destId="{4AC7359F-840A-4E6E-A6EA-603C806EA357}" srcOrd="0" destOrd="0" presId="urn:microsoft.com/office/officeart/2005/8/layout/cycle4"/>
    <dgm:cxn modelId="{73960929-3EA8-4474-9974-85E9F3079BF4}" srcId="{A974663B-B672-4ACA-92E5-F6355A6E9FE6}" destId="{6527D179-B097-4074-9C33-489E34A8F1A7}" srcOrd="6" destOrd="0" parTransId="{998D8D41-AC97-42BD-9562-6B301AF5EA4E}" sibTransId="{44EC69C4-4F98-4ED8-9D37-7F1AD1015D14}"/>
    <dgm:cxn modelId="{3CD0354C-DF83-4D73-AB53-2092834D10AA}" type="presOf" srcId="{D2F55ADF-6869-4C45-9F2F-C0CF512658B3}" destId="{AF2FAB8D-ADBF-4172-975A-A23BC0644AC4}" srcOrd="0" destOrd="0" presId="urn:microsoft.com/office/officeart/2005/8/layout/cycle4"/>
    <dgm:cxn modelId="{21D5D74E-AFA4-4989-BE51-4E12A2E97804}" srcId="{502FCC8E-1354-447B-83D3-5B06FB483E62}" destId="{CF121FCF-2480-4C29-A749-4166BDBF73D1}" srcOrd="0" destOrd="0" parTransId="{DAE1CC84-6B72-4868-B6D4-78BC12F36871}" sibTransId="{D11E76D0-57DB-4BF4-BEE0-F89C8C43FE11}"/>
    <dgm:cxn modelId="{632A7853-7941-4C41-B962-F3F0A023EC4A}" srcId="{C6A12A7C-1D8F-40E3-8174-10FF5A2FB978}" destId="{FAD4F31E-7195-46E0-B374-A10176E1A0E8}" srcOrd="1" destOrd="0" parTransId="{85D9208B-E581-4114-B44D-58205E24699C}" sibTransId="{F30FC6B4-5DB1-4F0C-8C38-697F9293EA5C}"/>
    <dgm:cxn modelId="{ECA2EA60-6FAB-4E6C-8E91-6A3859AA1CD6}" type="presOf" srcId="{2603609E-0637-41F8-B32E-5EF303E8BC66}" destId="{AF2FAB8D-ADBF-4172-975A-A23BC0644AC4}" srcOrd="0" destOrd="4" presId="urn:microsoft.com/office/officeart/2005/8/layout/cycle4"/>
    <dgm:cxn modelId="{211E4362-C149-4C3F-80FE-2393F8533EBF}" type="presOf" srcId="{C6A12A7C-1D8F-40E3-8174-10FF5A2FB978}" destId="{E064651D-3B9F-4BC6-9C83-A1C77ED7AA73}" srcOrd="0" destOrd="0" presId="urn:microsoft.com/office/officeart/2005/8/layout/cycle4"/>
    <dgm:cxn modelId="{C63E4564-95CA-4160-AA4A-42007B124D99}" type="presOf" srcId="{270EDAC7-C5D6-4910-A818-5655C9A277EA}" destId="{315CC9F5-DF96-4DD5-8727-C8CD7BD4DA6E}" srcOrd="1" destOrd="1" presId="urn:microsoft.com/office/officeart/2005/8/layout/cycle4"/>
    <dgm:cxn modelId="{E9982469-8C62-4809-ADA1-00F636C270EF}" type="presOf" srcId="{C18BB016-6EC9-4F63-B7EE-D98D0037C2CE}" destId="{AF2FAB8D-ADBF-4172-975A-A23BC0644AC4}" srcOrd="0" destOrd="7" presId="urn:microsoft.com/office/officeart/2005/8/layout/cycle4"/>
    <dgm:cxn modelId="{013AB66A-CE92-4A41-A396-0166E2F8602C}" srcId="{A974663B-B672-4ACA-92E5-F6355A6E9FE6}" destId="{C18BB016-6EC9-4F63-B7EE-D98D0037C2CE}" srcOrd="7" destOrd="0" parTransId="{4757AC7A-78F4-4565-B5F4-F52A05FAE850}" sibTransId="{93D2273A-0372-41DA-B426-7ACDC2971AE9}"/>
    <dgm:cxn modelId="{6FE2AB6C-8716-4839-9BF6-4DE1E44F68D2}" type="presOf" srcId="{FAD4F31E-7195-46E0-B374-A10176E1A0E8}" destId="{F5703B50-71C6-4091-ABD6-E3CB527352C4}" srcOrd="1" destOrd="1" presId="urn:microsoft.com/office/officeart/2005/8/layout/cycle4"/>
    <dgm:cxn modelId="{70067C70-FDD3-48D8-A1F1-812EAF590C98}" type="presOf" srcId="{C18BB016-6EC9-4F63-B7EE-D98D0037C2CE}" destId="{315CC9F5-DF96-4DD5-8727-C8CD7BD4DA6E}" srcOrd="1" destOrd="7" presId="urn:microsoft.com/office/officeart/2005/8/layout/cycle4"/>
    <dgm:cxn modelId="{777EB386-F0E2-49C4-9CE9-2E0D749B18FF}" type="presOf" srcId="{EEF8A377-BF04-40F6-94AC-658E0D4C702A}" destId="{315CC9F5-DF96-4DD5-8727-C8CD7BD4DA6E}" srcOrd="1" destOrd="3" presId="urn:microsoft.com/office/officeart/2005/8/layout/cycle4"/>
    <dgm:cxn modelId="{AC5BCC87-994D-4911-A132-4F78EBB51E8C}" type="presOf" srcId="{246C8A98-CAE9-4971-88DD-DD849A714E43}" destId="{13E18DCD-6DBC-4180-B4A8-F6613DEC13FF}" srcOrd="0" destOrd="0" presId="urn:microsoft.com/office/officeart/2005/8/layout/cycle4"/>
    <dgm:cxn modelId="{AC921D8B-1990-4C08-B5F7-617DF3F54B41}" type="presOf" srcId="{33118061-91F7-4828-A209-9F4E9F7F37C6}" destId="{F8B04E7E-C074-4E0E-A6E3-4B4ABC65CE15}" srcOrd="1" destOrd="0" presId="urn:microsoft.com/office/officeart/2005/8/layout/cycle4"/>
    <dgm:cxn modelId="{9A290F91-6D2B-46D7-B43A-59A756B5E016}" type="presOf" srcId="{270EDAC7-C5D6-4910-A818-5655C9A277EA}" destId="{AF2FAB8D-ADBF-4172-975A-A23BC0644AC4}" srcOrd="0" destOrd="1" presId="urn:microsoft.com/office/officeart/2005/8/layout/cycle4"/>
    <dgm:cxn modelId="{4B14B193-2772-406D-B460-2A0A8917D1D1}" srcId="{A974663B-B672-4ACA-92E5-F6355A6E9FE6}" destId="{270EDAC7-C5D6-4910-A818-5655C9A277EA}" srcOrd="1" destOrd="0" parTransId="{6A4C5341-D7BB-4903-BB5D-C5251581D120}" sibTransId="{C49E5EA8-AE41-49F6-949A-536612122B69}"/>
    <dgm:cxn modelId="{A129B79C-539B-4950-AF83-D53898D6FD36}" type="presOf" srcId="{D6469785-BA99-44CA-AB1A-02DEE03C8B97}" destId="{B074C40A-DA17-45D1-90B5-D2E6D17F812F}" srcOrd="0" destOrd="0" presId="urn:microsoft.com/office/officeart/2005/8/layout/cycle4"/>
    <dgm:cxn modelId="{6214B3A2-8F0B-4F24-B3AC-3F2D9B4D020D}" type="presOf" srcId="{502FCC8E-1354-447B-83D3-5B06FB483E62}" destId="{642C63A5-653C-4B24-8805-F60F4A1BF163}" srcOrd="0" destOrd="0" presId="urn:microsoft.com/office/officeart/2005/8/layout/cycle4"/>
    <dgm:cxn modelId="{94FF7EA8-0BA1-47ED-B800-3EA138F1E4A9}" srcId="{A974663B-B672-4ACA-92E5-F6355A6E9FE6}" destId="{D2F55ADF-6869-4C45-9F2F-C0CF512658B3}" srcOrd="0" destOrd="0" parTransId="{537AA32C-8B80-4049-8090-0F8930F3994D}" sibTransId="{154100D5-6D51-483B-A5C7-9DFD2D1AD23E}"/>
    <dgm:cxn modelId="{6CDD3AA9-04E7-426F-89FD-DDADD8FDD0A6}" srcId="{A974663B-B672-4ACA-92E5-F6355A6E9FE6}" destId="{6550F2A2-D045-4918-B3C1-C4A7E92D318A}" srcOrd="8" destOrd="0" parTransId="{1ABDD99B-D552-4F05-A782-3E32925CF35E}" sibTransId="{E9BF60B8-FA46-4C6A-8001-3E257708E83E}"/>
    <dgm:cxn modelId="{B3060CAC-096F-47CF-AF05-D6215AA8FB17}" type="presOf" srcId="{33118061-91F7-4828-A209-9F4E9F7F37C6}" destId="{68477596-C72E-4454-8EB9-884F4129C894}" srcOrd="0" destOrd="0" presId="urn:microsoft.com/office/officeart/2005/8/layout/cycle4"/>
    <dgm:cxn modelId="{DA3849B0-AAB3-4E65-9280-38B64B63F534}" srcId="{D6469785-BA99-44CA-AB1A-02DEE03C8B97}" destId="{246C8A98-CAE9-4971-88DD-DD849A714E43}" srcOrd="1" destOrd="0" parTransId="{C9FB5CB7-7D1E-4727-82FF-3CCFF7ED2496}" sibTransId="{73D9E06D-0A54-40FA-A88C-0EB266ACD34B}"/>
    <dgm:cxn modelId="{AD6BB8B4-40D2-4F65-90C8-1090C9501DEF}" type="presOf" srcId="{A974663B-B672-4ACA-92E5-F6355A6E9FE6}" destId="{EC2F39E4-9B48-46FA-A9CC-11CD7FFA9DF6}" srcOrd="0" destOrd="0" presId="urn:microsoft.com/office/officeart/2005/8/layout/cycle4"/>
    <dgm:cxn modelId="{6A626FB9-FDBA-45F4-9683-60E12946F65F}" srcId="{D6469785-BA99-44CA-AB1A-02DEE03C8B97}" destId="{502FCC8E-1354-447B-83D3-5B06FB483E62}" srcOrd="2" destOrd="0" parTransId="{D4D2100C-D90D-46E2-98BE-6A2FCDF4E6B6}" sibTransId="{14B7AFBD-DA3A-481D-9C28-64B16338CB20}"/>
    <dgm:cxn modelId="{5572AABE-2682-4F7E-AA38-B96C214DA99D}" srcId="{A974663B-B672-4ACA-92E5-F6355A6E9FE6}" destId="{EEF8A377-BF04-40F6-94AC-658E0D4C702A}" srcOrd="3" destOrd="0" parTransId="{2B9BE37C-59B7-44D7-B782-50D62AEEBC4B}" sibTransId="{0C2DCE61-3CCD-41C5-8DE5-303A5BE39DC5}"/>
    <dgm:cxn modelId="{73F00FC8-36A2-434D-8A3C-4A954DC645C6}" type="presOf" srcId="{92E06914-1CF9-4BBB-A603-7171AD85954D}" destId="{315CC9F5-DF96-4DD5-8727-C8CD7BD4DA6E}" srcOrd="1" destOrd="2" presId="urn:microsoft.com/office/officeart/2005/8/layout/cycle4"/>
    <dgm:cxn modelId="{ED401DC8-6D43-4EE1-A8C7-48E327048537}" type="presOf" srcId="{B45EAECB-2FFC-4EFB-B5AC-1097D286EADE}" destId="{315CC9F5-DF96-4DD5-8727-C8CD7BD4DA6E}" srcOrd="1" destOrd="5" presId="urn:microsoft.com/office/officeart/2005/8/layout/cycle4"/>
    <dgm:cxn modelId="{D6F0EACE-DD87-4D89-982A-0BCED5174CC5}" type="presOf" srcId="{6550F2A2-D045-4918-B3C1-C4A7E92D318A}" destId="{AF2FAB8D-ADBF-4172-975A-A23BC0644AC4}" srcOrd="0" destOrd="8" presId="urn:microsoft.com/office/officeart/2005/8/layout/cycle4"/>
    <dgm:cxn modelId="{6C44B8D3-AF27-4E8A-84DB-1FBDCBFEDC5D}" type="presOf" srcId="{6527D179-B097-4074-9C33-489E34A8F1A7}" destId="{AF2FAB8D-ADBF-4172-975A-A23BC0644AC4}" srcOrd="0" destOrd="6" presId="urn:microsoft.com/office/officeart/2005/8/layout/cycle4"/>
    <dgm:cxn modelId="{88C6BCD4-C338-4364-9D7D-C6F74D4CB7CE}" type="presOf" srcId="{FAD4F31E-7195-46E0-B374-A10176E1A0E8}" destId="{4AC7359F-840A-4E6E-A6EA-603C806EA357}" srcOrd="0" destOrd="1" presId="urn:microsoft.com/office/officeart/2005/8/layout/cycle4"/>
    <dgm:cxn modelId="{416975D8-30EB-4E2C-85ED-376378E544AF}" type="presOf" srcId="{D2F55ADF-6869-4C45-9F2F-C0CF512658B3}" destId="{315CC9F5-DF96-4DD5-8727-C8CD7BD4DA6E}" srcOrd="1" destOrd="0" presId="urn:microsoft.com/office/officeart/2005/8/layout/cycle4"/>
    <dgm:cxn modelId="{86A323DB-2D8B-4250-9AA2-9F21D1513476}" type="presOf" srcId="{B45EAECB-2FFC-4EFB-B5AC-1097D286EADE}" destId="{AF2FAB8D-ADBF-4172-975A-A23BC0644AC4}" srcOrd="0" destOrd="5" presId="urn:microsoft.com/office/officeart/2005/8/layout/cycle4"/>
    <dgm:cxn modelId="{9A3745E2-A5AE-402C-896C-D7F9EAEE5BA3}" srcId="{D6469785-BA99-44CA-AB1A-02DEE03C8B97}" destId="{A974663B-B672-4ACA-92E5-F6355A6E9FE6}" srcOrd="0" destOrd="0" parTransId="{D00ECED8-D47B-410C-B7DD-71F0AF77F223}" sibTransId="{3E43D56A-C2DB-4ECF-9D21-2471E47B7A4C}"/>
    <dgm:cxn modelId="{491675E6-8AEB-405C-95BA-5F7BEF572593}" srcId="{C6A12A7C-1D8F-40E3-8174-10FF5A2FB978}" destId="{977B8178-2506-4393-AD11-74F983D67272}" srcOrd="0" destOrd="0" parTransId="{716BFA4E-60B8-494F-A525-91D5A4EDDEEC}" sibTransId="{4732E430-819E-47A3-94D7-959331E315AB}"/>
    <dgm:cxn modelId="{AEFE3AE8-183E-4160-A9DA-8917D17E7158}" type="presOf" srcId="{CF121FCF-2480-4C29-A749-4166BDBF73D1}" destId="{DE2269F1-0163-435C-B6A5-5F39B9248DB4}" srcOrd="1" destOrd="0" presId="urn:microsoft.com/office/officeart/2005/8/layout/cycle4"/>
    <dgm:cxn modelId="{DC7F4FEC-EE0E-4F74-A2B9-9A45D09C84FD}" srcId="{A974663B-B672-4ACA-92E5-F6355A6E9FE6}" destId="{B45EAECB-2FFC-4EFB-B5AC-1097D286EADE}" srcOrd="5" destOrd="0" parTransId="{38EE939D-7C92-4F2E-B0CF-EE53B252DE70}" sibTransId="{0DD7F937-8AF9-411B-B1A7-14024E6B1DE1}"/>
    <dgm:cxn modelId="{9C88CEED-8AC2-49CD-ABE5-2E2AA75084CC}" type="presOf" srcId="{6550F2A2-D045-4918-B3C1-C4A7E92D318A}" destId="{315CC9F5-DF96-4DD5-8727-C8CD7BD4DA6E}" srcOrd="1" destOrd="8" presId="urn:microsoft.com/office/officeart/2005/8/layout/cycle4"/>
    <dgm:cxn modelId="{D23389F1-DBFC-4F5B-AF1D-DE0E58991A8B}" srcId="{246C8A98-CAE9-4971-88DD-DD849A714E43}" destId="{33118061-91F7-4828-A209-9F4E9F7F37C6}" srcOrd="0" destOrd="0" parTransId="{F5FDE3ED-A2C9-43B7-89D0-41B9C9937D8A}" sibTransId="{0B54A1CF-B4DD-453F-891C-BDE41D56F22E}"/>
    <dgm:cxn modelId="{3D8E7EF2-4343-4840-AF5F-B7C9A20E48CC}" type="presOf" srcId="{EEF8A377-BF04-40F6-94AC-658E0D4C702A}" destId="{AF2FAB8D-ADBF-4172-975A-A23BC0644AC4}" srcOrd="0" destOrd="3" presId="urn:microsoft.com/office/officeart/2005/8/layout/cycle4"/>
    <dgm:cxn modelId="{70F279F5-7B5D-4FC7-BF04-0581EB60A516}" srcId="{D6469785-BA99-44CA-AB1A-02DEE03C8B97}" destId="{C6A12A7C-1D8F-40E3-8174-10FF5A2FB978}" srcOrd="3" destOrd="0" parTransId="{358A3BEF-2444-4586-82A3-9EE7C8799F1B}" sibTransId="{3ED76870-0D70-4C14-8422-B3B1E15DF240}"/>
    <dgm:cxn modelId="{417A79F6-08A1-4121-8182-F8182B54C562}" srcId="{A974663B-B672-4ACA-92E5-F6355A6E9FE6}" destId="{2603609E-0637-41F8-B32E-5EF303E8BC66}" srcOrd="4" destOrd="0" parTransId="{29A1075A-3294-4997-A01E-1531BEAA6E59}" sibTransId="{1FB8D1C2-628F-4F16-A264-439E53916775}"/>
    <dgm:cxn modelId="{DEC226F8-E2F6-4992-8317-7F41F4A97C47}" srcId="{A974663B-B672-4ACA-92E5-F6355A6E9FE6}" destId="{92E06914-1CF9-4BBB-A603-7171AD85954D}" srcOrd="2" destOrd="0" parTransId="{02A9E61A-D2FB-4586-992C-E732CCDC1C6F}" sibTransId="{DA5BD4BC-E05B-4CD3-90CB-E6251CE58462}"/>
    <dgm:cxn modelId="{21C33805-09C1-4BEA-97AE-DC954A59561F}" type="presParOf" srcId="{B074C40A-DA17-45D1-90B5-D2E6D17F812F}" destId="{A4365D5E-30F2-4118-94E3-1990DF50A5BD}" srcOrd="0" destOrd="0" presId="urn:microsoft.com/office/officeart/2005/8/layout/cycle4"/>
    <dgm:cxn modelId="{BD38C833-1A0A-4D55-95E3-0568C99A73E6}" type="presParOf" srcId="{A4365D5E-30F2-4118-94E3-1990DF50A5BD}" destId="{87F4B220-3203-4B25-85F1-16AC4320FF1C}" srcOrd="0" destOrd="0" presId="urn:microsoft.com/office/officeart/2005/8/layout/cycle4"/>
    <dgm:cxn modelId="{22DA6515-79FD-488C-9538-1EA53562DFCE}" type="presParOf" srcId="{87F4B220-3203-4B25-85F1-16AC4320FF1C}" destId="{AF2FAB8D-ADBF-4172-975A-A23BC0644AC4}" srcOrd="0" destOrd="0" presId="urn:microsoft.com/office/officeart/2005/8/layout/cycle4"/>
    <dgm:cxn modelId="{26D0F160-5331-44FB-A924-A2C4F0C90C9D}" type="presParOf" srcId="{87F4B220-3203-4B25-85F1-16AC4320FF1C}" destId="{315CC9F5-DF96-4DD5-8727-C8CD7BD4DA6E}" srcOrd="1" destOrd="0" presId="urn:microsoft.com/office/officeart/2005/8/layout/cycle4"/>
    <dgm:cxn modelId="{98FC6196-3D31-4127-A6DC-E0440F1FB866}" type="presParOf" srcId="{A4365D5E-30F2-4118-94E3-1990DF50A5BD}" destId="{D0414BF4-0AE7-4ADD-B8DF-93C693B78B5C}" srcOrd="1" destOrd="0" presId="urn:microsoft.com/office/officeart/2005/8/layout/cycle4"/>
    <dgm:cxn modelId="{EEF639AC-84D3-4E21-87F4-8091FC4E6BBD}" type="presParOf" srcId="{D0414BF4-0AE7-4ADD-B8DF-93C693B78B5C}" destId="{68477596-C72E-4454-8EB9-884F4129C894}" srcOrd="0" destOrd="0" presId="urn:microsoft.com/office/officeart/2005/8/layout/cycle4"/>
    <dgm:cxn modelId="{738862FC-B2B1-47BA-AE65-C0DB64331D44}" type="presParOf" srcId="{D0414BF4-0AE7-4ADD-B8DF-93C693B78B5C}" destId="{F8B04E7E-C074-4E0E-A6E3-4B4ABC65CE15}" srcOrd="1" destOrd="0" presId="urn:microsoft.com/office/officeart/2005/8/layout/cycle4"/>
    <dgm:cxn modelId="{38C9394B-BCC0-4AC1-9ADB-4D58E1A4ADC8}" type="presParOf" srcId="{A4365D5E-30F2-4118-94E3-1990DF50A5BD}" destId="{1EA49304-3095-4050-853E-2CE06C9E65F0}" srcOrd="2" destOrd="0" presId="urn:microsoft.com/office/officeart/2005/8/layout/cycle4"/>
    <dgm:cxn modelId="{43DC6820-ED7B-4B1E-B18A-A7839CF59E07}" type="presParOf" srcId="{1EA49304-3095-4050-853E-2CE06C9E65F0}" destId="{3ED3D83B-C566-455E-9B66-7F017F27F85C}" srcOrd="0" destOrd="0" presId="urn:microsoft.com/office/officeart/2005/8/layout/cycle4"/>
    <dgm:cxn modelId="{1FB1526D-182A-48CB-8F3F-889ADE263B7D}" type="presParOf" srcId="{1EA49304-3095-4050-853E-2CE06C9E65F0}" destId="{DE2269F1-0163-435C-B6A5-5F39B9248DB4}" srcOrd="1" destOrd="0" presId="urn:microsoft.com/office/officeart/2005/8/layout/cycle4"/>
    <dgm:cxn modelId="{9A0703A1-1746-4AFF-BB42-288F1444D5C3}" type="presParOf" srcId="{A4365D5E-30F2-4118-94E3-1990DF50A5BD}" destId="{9B6F901B-CAEC-4AF7-B95B-67EBE0D2B947}" srcOrd="3" destOrd="0" presId="urn:microsoft.com/office/officeart/2005/8/layout/cycle4"/>
    <dgm:cxn modelId="{0735DD7C-7E2D-4AC7-9A94-9DB5B910E194}" type="presParOf" srcId="{9B6F901B-CAEC-4AF7-B95B-67EBE0D2B947}" destId="{4AC7359F-840A-4E6E-A6EA-603C806EA357}" srcOrd="0" destOrd="0" presId="urn:microsoft.com/office/officeart/2005/8/layout/cycle4"/>
    <dgm:cxn modelId="{0D3BABA6-6D5C-42BE-B18D-B773C95C1FE5}" type="presParOf" srcId="{9B6F901B-CAEC-4AF7-B95B-67EBE0D2B947}" destId="{F5703B50-71C6-4091-ABD6-E3CB527352C4}" srcOrd="1" destOrd="0" presId="urn:microsoft.com/office/officeart/2005/8/layout/cycle4"/>
    <dgm:cxn modelId="{E58807D4-88E8-4882-A433-6BC3629E25B9}" type="presParOf" srcId="{A4365D5E-30F2-4118-94E3-1990DF50A5BD}" destId="{6C03368A-3210-48ED-B5EF-384A4AAB76F7}" srcOrd="4" destOrd="0" presId="urn:microsoft.com/office/officeart/2005/8/layout/cycle4"/>
    <dgm:cxn modelId="{80A1BB46-26BC-4A5B-A93E-8A283987DF82}" type="presParOf" srcId="{B074C40A-DA17-45D1-90B5-D2E6D17F812F}" destId="{2696F89B-92AB-4CF3-9949-CDEB23765001}" srcOrd="1" destOrd="0" presId="urn:microsoft.com/office/officeart/2005/8/layout/cycle4"/>
    <dgm:cxn modelId="{212AE151-D66A-4624-B7B8-FC62008BF6FE}" type="presParOf" srcId="{2696F89B-92AB-4CF3-9949-CDEB23765001}" destId="{EC2F39E4-9B48-46FA-A9CC-11CD7FFA9DF6}" srcOrd="0" destOrd="0" presId="urn:microsoft.com/office/officeart/2005/8/layout/cycle4"/>
    <dgm:cxn modelId="{0FE693EB-6A67-4316-BB93-75546D436655}" type="presParOf" srcId="{2696F89B-92AB-4CF3-9949-CDEB23765001}" destId="{13E18DCD-6DBC-4180-B4A8-F6613DEC13FF}" srcOrd="1" destOrd="0" presId="urn:microsoft.com/office/officeart/2005/8/layout/cycle4"/>
    <dgm:cxn modelId="{72BCF5CC-6C39-4AB2-8FC5-BA1480B251B7}" type="presParOf" srcId="{2696F89B-92AB-4CF3-9949-CDEB23765001}" destId="{642C63A5-653C-4B24-8805-F60F4A1BF163}" srcOrd="2" destOrd="0" presId="urn:microsoft.com/office/officeart/2005/8/layout/cycle4"/>
    <dgm:cxn modelId="{D047C238-2ADA-4723-9863-C5D66AB1EB3E}" type="presParOf" srcId="{2696F89B-92AB-4CF3-9949-CDEB23765001}" destId="{E064651D-3B9F-4BC6-9C83-A1C77ED7AA73}" srcOrd="3" destOrd="0" presId="urn:microsoft.com/office/officeart/2005/8/layout/cycle4"/>
    <dgm:cxn modelId="{A4432ABF-269A-4FFA-B7B6-4A94D21F9C75}" type="presParOf" srcId="{2696F89B-92AB-4CF3-9949-CDEB23765001}" destId="{EC836B19-68C4-4E02-96C3-270F6CA9465E}" srcOrd="4" destOrd="0" presId="urn:microsoft.com/office/officeart/2005/8/layout/cycle4"/>
    <dgm:cxn modelId="{4FB78CAF-6F8E-4ACD-9F6C-0A20AC86354E}" type="presParOf" srcId="{B074C40A-DA17-45D1-90B5-D2E6D17F812F}" destId="{741ABBFB-CFAC-4B8C-928F-63347F5EC5ED}" srcOrd="2" destOrd="0" presId="urn:microsoft.com/office/officeart/2005/8/layout/cycle4"/>
    <dgm:cxn modelId="{14A9008E-8D2B-4675-9979-3EAED947689F}" type="presParOf" srcId="{B074C40A-DA17-45D1-90B5-D2E6D17F812F}" destId="{A555D5AA-48BB-4C7D-86DE-C36BA340B86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D06492-B735-4945-B499-677ACF5BC8DA}">
      <dsp:nvSpPr>
        <dsp:cNvPr id="0" name=""/>
        <dsp:cNvSpPr/>
      </dsp:nvSpPr>
      <dsp:spPr>
        <a:xfrm>
          <a:off x="1072387" y="290985"/>
          <a:ext cx="2210468" cy="2210468"/>
        </a:xfrm>
        <a:prstGeom prst="pieWedge">
          <a:avLst/>
        </a:prstGeom>
        <a:solidFill>
          <a:schemeClr val="accent4">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Physical </a:t>
          </a:r>
        </a:p>
      </dsp:txBody>
      <dsp:txXfrm>
        <a:off x="1719818" y="938416"/>
        <a:ext cx="1563037" cy="1563037"/>
      </dsp:txXfrm>
    </dsp:sp>
    <dsp:sp modelId="{66DCA30B-0C36-4D3E-A9A6-0483D9BCE43F}">
      <dsp:nvSpPr>
        <dsp:cNvPr id="0" name=""/>
        <dsp:cNvSpPr/>
      </dsp:nvSpPr>
      <dsp:spPr>
        <a:xfrm rot="5400000">
          <a:off x="3384956" y="290985"/>
          <a:ext cx="2210468" cy="2210468"/>
        </a:xfrm>
        <a:prstGeom prst="pieWedge">
          <a:avLst/>
        </a:prstGeom>
        <a:solidFill>
          <a:schemeClr val="accent1">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Mental</a:t>
          </a:r>
        </a:p>
      </dsp:txBody>
      <dsp:txXfrm rot="-5400000">
        <a:off x="3384956" y="938416"/>
        <a:ext cx="1563037" cy="1563037"/>
      </dsp:txXfrm>
    </dsp:sp>
    <dsp:sp modelId="{6E5A0B70-8970-4E39-B3F7-86ECF96B6683}">
      <dsp:nvSpPr>
        <dsp:cNvPr id="0" name=""/>
        <dsp:cNvSpPr/>
      </dsp:nvSpPr>
      <dsp:spPr>
        <a:xfrm rot="10800000">
          <a:off x="3384956" y="2603554"/>
          <a:ext cx="2210468" cy="2210468"/>
        </a:xfrm>
        <a:prstGeom prst="pieWedge">
          <a:avLst/>
        </a:prstGeom>
        <a:solidFill>
          <a:schemeClr val="accent3">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Spiritual</a:t>
          </a:r>
        </a:p>
      </dsp:txBody>
      <dsp:txXfrm rot="10800000">
        <a:off x="3384956" y="2603554"/>
        <a:ext cx="1563037" cy="1563037"/>
      </dsp:txXfrm>
    </dsp:sp>
    <dsp:sp modelId="{75D11448-238A-4C4C-80D5-87164350E431}">
      <dsp:nvSpPr>
        <dsp:cNvPr id="0" name=""/>
        <dsp:cNvSpPr/>
      </dsp:nvSpPr>
      <dsp:spPr>
        <a:xfrm rot="16200000">
          <a:off x="1072387" y="2603554"/>
          <a:ext cx="2210468" cy="2210468"/>
        </a:xfrm>
        <a:prstGeom prst="pieWedge">
          <a:avLst/>
        </a:prstGeom>
        <a:solidFill>
          <a:schemeClr val="accent6">
            <a:lumMod val="40000"/>
            <a:lumOff val="6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marL="0" lvl="0" indent="0" algn="ctr" defTabSz="1111250">
            <a:lnSpc>
              <a:spcPct val="90000"/>
            </a:lnSpc>
            <a:spcBef>
              <a:spcPct val="0"/>
            </a:spcBef>
            <a:spcAft>
              <a:spcPct val="35000"/>
            </a:spcAft>
            <a:buNone/>
          </a:pPr>
          <a:r>
            <a:rPr lang="en-US" sz="2500" kern="1200" dirty="0">
              <a:solidFill>
                <a:schemeClr val="bg1"/>
              </a:solidFill>
            </a:rPr>
            <a:t>Social</a:t>
          </a:r>
        </a:p>
      </dsp:txBody>
      <dsp:txXfrm rot="5400000">
        <a:off x="1719818" y="2603554"/>
        <a:ext cx="1563037" cy="1563037"/>
      </dsp:txXfrm>
    </dsp:sp>
    <dsp:sp modelId="{9BD3E7A4-31AC-43AC-964F-578279C13628}">
      <dsp:nvSpPr>
        <dsp:cNvPr id="0" name=""/>
        <dsp:cNvSpPr/>
      </dsp:nvSpPr>
      <dsp:spPr>
        <a:xfrm>
          <a:off x="2952306" y="2093053"/>
          <a:ext cx="763198" cy="66365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35EBCB-6D8D-4374-9ED2-D12FA09201F8}">
      <dsp:nvSpPr>
        <dsp:cNvPr id="0" name=""/>
        <dsp:cNvSpPr/>
      </dsp:nvSpPr>
      <dsp:spPr>
        <a:xfrm rot="10800000">
          <a:off x="2952306" y="2348304"/>
          <a:ext cx="763198" cy="66365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2F39E4-9B48-46FA-A9CC-11CD7FFA9DF6}">
      <dsp:nvSpPr>
        <dsp:cNvPr id="0" name=""/>
        <dsp:cNvSpPr/>
      </dsp:nvSpPr>
      <dsp:spPr>
        <a:xfrm>
          <a:off x="3240827" y="347231"/>
          <a:ext cx="2637741" cy="2637741"/>
        </a:xfrm>
        <a:prstGeom prst="pieWedge">
          <a:avLst/>
        </a:prstGeom>
        <a:solidFill>
          <a:schemeClr val="accent4">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chemeClr val="bg1"/>
              </a:solidFill>
            </a:rPr>
            <a:t>Physical</a:t>
          </a:r>
        </a:p>
      </dsp:txBody>
      <dsp:txXfrm>
        <a:off x="4013403" y="1119807"/>
        <a:ext cx="1865165" cy="1865165"/>
      </dsp:txXfrm>
    </dsp:sp>
    <dsp:sp modelId="{13E18DCD-6DBC-4180-B4A8-F6613DEC13FF}">
      <dsp:nvSpPr>
        <dsp:cNvPr id="0" name=""/>
        <dsp:cNvSpPr/>
      </dsp:nvSpPr>
      <dsp:spPr>
        <a:xfrm rot="5400000">
          <a:off x="6000404" y="347231"/>
          <a:ext cx="2637741" cy="2637741"/>
        </a:xfrm>
        <a:prstGeom prst="pieWedge">
          <a:avLst/>
        </a:prstGeom>
        <a:solidFill>
          <a:schemeClr val="accent1">
            <a:lumMod val="40000"/>
            <a:lumOff val="6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chemeClr val="bg1"/>
              </a:solidFill>
            </a:rPr>
            <a:t>Mental </a:t>
          </a:r>
        </a:p>
      </dsp:txBody>
      <dsp:txXfrm rot="-5400000">
        <a:off x="6000404" y="1119807"/>
        <a:ext cx="1865165" cy="1865165"/>
      </dsp:txXfrm>
    </dsp:sp>
    <dsp:sp modelId="{642C63A5-653C-4B24-8805-F60F4A1BF163}">
      <dsp:nvSpPr>
        <dsp:cNvPr id="0" name=""/>
        <dsp:cNvSpPr/>
      </dsp:nvSpPr>
      <dsp:spPr>
        <a:xfrm rot="10800000">
          <a:off x="6000404" y="3106808"/>
          <a:ext cx="2637741" cy="2637741"/>
        </a:xfrm>
        <a:prstGeom prst="pieWedge">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chemeClr val="bg1"/>
              </a:solidFill>
            </a:rPr>
            <a:t>Spiritual</a:t>
          </a:r>
        </a:p>
      </dsp:txBody>
      <dsp:txXfrm rot="10800000">
        <a:off x="6000404" y="3106808"/>
        <a:ext cx="1865165" cy="1865165"/>
      </dsp:txXfrm>
    </dsp:sp>
    <dsp:sp modelId="{E064651D-3B9F-4BC6-9C83-A1C77ED7AA73}">
      <dsp:nvSpPr>
        <dsp:cNvPr id="0" name=""/>
        <dsp:cNvSpPr/>
      </dsp:nvSpPr>
      <dsp:spPr>
        <a:xfrm rot="16200000">
          <a:off x="3240827" y="3106808"/>
          <a:ext cx="2637741" cy="2637741"/>
        </a:xfrm>
        <a:prstGeom prst="pieWedge">
          <a:avLst/>
        </a:prstGeom>
        <a:solidFill>
          <a:schemeClr val="accent6">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chemeClr val="bg1"/>
              </a:solidFill>
            </a:rPr>
            <a:t>Social</a:t>
          </a:r>
        </a:p>
      </dsp:txBody>
      <dsp:txXfrm rot="5400000">
        <a:off x="4013403" y="3106808"/>
        <a:ext cx="1865165" cy="1865165"/>
      </dsp:txXfrm>
    </dsp:sp>
    <dsp:sp modelId="{741ABBFB-CFAC-4B8C-928F-63347F5EC5ED}">
      <dsp:nvSpPr>
        <dsp:cNvPr id="0" name=""/>
        <dsp:cNvSpPr/>
      </dsp:nvSpPr>
      <dsp:spPr>
        <a:xfrm>
          <a:off x="5484125" y="2497630"/>
          <a:ext cx="910721" cy="79193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55D5AA-48BB-4C7D-86DE-C36BA340B869}">
      <dsp:nvSpPr>
        <dsp:cNvPr id="0" name=""/>
        <dsp:cNvSpPr/>
      </dsp:nvSpPr>
      <dsp:spPr>
        <a:xfrm rot="10800000">
          <a:off x="5484125" y="2802219"/>
          <a:ext cx="910721" cy="791931"/>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D3D83B-C566-455E-9B66-7F017F27F85C}">
      <dsp:nvSpPr>
        <dsp:cNvPr id="0" name=""/>
        <dsp:cNvSpPr/>
      </dsp:nvSpPr>
      <dsp:spPr>
        <a:xfrm>
          <a:off x="7931413" y="4434896"/>
          <a:ext cx="3231722" cy="20934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t" anchorCtr="0">
          <a:noAutofit/>
        </a:bodyPr>
        <a:lstStyle/>
        <a:p>
          <a:pPr marL="0" lvl="1" indent="0" algn="l" defTabSz="2266950">
            <a:lnSpc>
              <a:spcPct val="90000"/>
            </a:lnSpc>
            <a:spcBef>
              <a:spcPct val="0"/>
            </a:spcBef>
            <a:spcAft>
              <a:spcPct val="15000"/>
            </a:spcAft>
            <a:buChar char="•"/>
            <a:tabLst>
              <a:tab pos="914400" algn="l"/>
            </a:tabLst>
          </a:pPr>
          <a:endParaRPr lang="en-US" sz="5100" kern="1200" dirty="0"/>
        </a:p>
      </dsp:txBody>
      <dsp:txXfrm>
        <a:off x="8946916" y="5004238"/>
        <a:ext cx="2170233" cy="1478095"/>
      </dsp:txXfrm>
    </dsp:sp>
    <dsp:sp modelId="{4AC7359F-840A-4E6E-A6EA-603C806EA357}">
      <dsp:nvSpPr>
        <dsp:cNvPr id="0" name=""/>
        <dsp:cNvSpPr/>
      </dsp:nvSpPr>
      <dsp:spPr>
        <a:xfrm>
          <a:off x="0" y="4421268"/>
          <a:ext cx="3201473" cy="20934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828675">
            <a:lnSpc>
              <a:spcPct val="90000"/>
            </a:lnSpc>
            <a:spcBef>
              <a:spcPct val="0"/>
            </a:spcBef>
            <a:spcAft>
              <a:spcPct val="15000"/>
            </a:spcAft>
            <a:buChar char="•"/>
          </a:pPr>
          <a:endParaRPr lang="en-US" sz="1200" kern="1200" dirty="0"/>
        </a:p>
        <a:p>
          <a:pPr marL="57150" lvl="1" indent="-57150" algn="l" defTabSz="828675">
            <a:lnSpc>
              <a:spcPct val="90000"/>
            </a:lnSpc>
            <a:spcBef>
              <a:spcPct val="0"/>
            </a:spcBef>
            <a:spcAft>
              <a:spcPct val="15000"/>
            </a:spcAft>
            <a:buChar char="•"/>
          </a:pPr>
          <a:endParaRPr lang="en-US" sz="1100" kern="1200" dirty="0"/>
        </a:p>
      </dsp:txBody>
      <dsp:txXfrm>
        <a:off x="45986" y="4990610"/>
        <a:ext cx="2149059" cy="1478095"/>
      </dsp:txXfrm>
    </dsp:sp>
    <dsp:sp modelId="{68477596-C72E-4454-8EB9-884F4129C894}">
      <dsp:nvSpPr>
        <dsp:cNvPr id="0" name=""/>
        <dsp:cNvSpPr/>
      </dsp:nvSpPr>
      <dsp:spPr>
        <a:xfrm>
          <a:off x="7931413" y="0"/>
          <a:ext cx="3231722" cy="20934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1" indent="0" algn="l" defTabSz="533400">
            <a:lnSpc>
              <a:spcPct val="90000"/>
            </a:lnSpc>
            <a:spcBef>
              <a:spcPct val="0"/>
            </a:spcBef>
            <a:spcAft>
              <a:spcPct val="15000"/>
            </a:spcAft>
            <a:buChar char="•"/>
          </a:pPr>
          <a:endParaRPr lang="en-US" sz="1200" kern="1200" dirty="0"/>
        </a:p>
      </dsp:txBody>
      <dsp:txXfrm>
        <a:off x="8946916" y="45986"/>
        <a:ext cx="2170233" cy="1478095"/>
      </dsp:txXfrm>
    </dsp:sp>
    <dsp:sp modelId="{AF2FAB8D-ADBF-4172-975A-A23BC0644AC4}">
      <dsp:nvSpPr>
        <dsp:cNvPr id="0" name=""/>
        <dsp:cNvSpPr/>
      </dsp:nvSpPr>
      <dsp:spPr>
        <a:xfrm>
          <a:off x="0" y="13628"/>
          <a:ext cx="3231722" cy="209342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l" defTabSz="533400">
            <a:lnSpc>
              <a:spcPct val="90000"/>
            </a:lnSpc>
            <a:spcBef>
              <a:spcPct val="0"/>
            </a:spcBef>
            <a:spcAft>
              <a:spcPct val="15000"/>
            </a:spcAft>
            <a:buChar char="•"/>
          </a:pPr>
          <a:r>
            <a:rPr lang="en-US" sz="1200" kern="1200" dirty="0"/>
            <a:t>Exercise</a:t>
          </a:r>
        </a:p>
        <a:p>
          <a:pPr marL="114300" lvl="1" indent="-114300" algn="l" defTabSz="533400">
            <a:lnSpc>
              <a:spcPct val="90000"/>
            </a:lnSpc>
            <a:spcBef>
              <a:spcPct val="0"/>
            </a:spcBef>
            <a:spcAft>
              <a:spcPct val="15000"/>
            </a:spcAft>
            <a:buChar char="•"/>
          </a:pPr>
          <a:r>
            <a:rPr lang="en-US" sz="1200" kern="1200" dirty="0"/>
            <a:t>Walking</a:t>
          </a:r>
        </a:p>
        <a:p>
          <a:pPr marL="114300" lvl="1" indent="-114300" algn="l" defTabSz="533400">
            <a:lnSpc>
              <a:spcPct val="90000"/>
            </a:lnSpc>
            <a:spcBef>
              <a:spcPct val="0"/>
            </a:spcBef>
            <a:spcAft>
              <a:spcPct val="15000"/>
            </a:spcAft>
            <a:buChar char="•"/>
          </a:pPr>
          <a:r>
            <a:rPr lang="en-US" sz="1200" kern="1200" dirty="0"/>
            <a:t>Zumba</a:t>
          </a:r>
        </a:p>
        <a:p>
          <a:pPr marL="114300" lvl="1" indent="-114300" algn="l" defTabSz="533400">
            <a:lnSpc>
              <a:spcPct val="90000"/>
            </a:lnSpc>
            <a:spcBef>
              <a:spcPct val="0"/>
            </a:spcBef>
            <a:spcAft>
              <a:spcPct val="15000"/>
            </a:spcAft>
            <a:buChar char="•"/>
          </a:pPr>
          <a:r>
            <a:rPr lang="en-US" sz="1200" kern="1200" dirty="0"/>
            <a:t>Dancing</a:t>
          </a:r>
        </a:p>
        <a:p>
          <a:pPr marL="114300" lvl="1" indent="-114300" algn="l" defTabSz="533400">
            <a:lnSpc>
              <a:spcPct val="90000"/>
            </a:lnSpc>
            <a:spcBef>
              <a:spcPct val="0"/>
            </a:spcBef>
            <a:spcAft>
              <a:spcPct val="15000"/>
            </a:spcAft>
            <a:buChar char="•"/>
          </a:pPr>
          <a:r>
            <a:rPr lang="en-US" sz="1200" kern="1200" dirty="0"/>
            <a:t>Get enough sleep</a:t>
          </a:r>
        </a:p>
        <a:p>
          <a:pPr marL="114300" lvl="1" indent="-114300" algn="l" defTabSz="533400">
            <a:lnSpc>
              <a:spcPct val="90000"/>
            </a:lnSpc>
            <a:spcBef>
              <a:spcPct val="0"/>
            </a:spcBef>
            <a:spcAft>
              <a:spcPct val="15000"/>
            </a:spcAft>
            <a:buChar char="•"/>
          </a:pPr>
          <a:r>
            <a:rPr lang="en-US" sz="1200" kern="1200" dirty="0"/>
            <a:t>Garden/Plant</a:t>
          </a:r>
        </a:p>
        <a:p>
          <a:pPr marL="114300" lvl="1" indent="-114300" algn="l" defTabSz="533400">
            <a:lnSpc>
              <a:spcPct val="90000"/>
            </a:lnSpc>
            <a:spcBef>
              <a:spcPct val="0"/>
            </a:spcBef>
            <a:spcAft>
              <a:spcPct val="15000"/>
            </a:spcAft>
            <a:buChar char="•"/>
          </a:pPr>
          <a:r>
            <a:rPr lang="en-US" sz="1200" kern="1200" dirty="0"/>
            <a:t>Create art</a:t>
          </a:r>
        </a:p>
        <a:p>
          <a:pPr marL="114300" lvl="1" indent="-114300" algn="l" defTabSz="533400">
            <a:lnSpc>
              <a:spcPct val="90000"/>
            </a:lnSpc>
            <a:spcBef>
              <a:spcPct val="0"/>
            </a:spcBef>
            <a:spcAft>
              <a:spcPct val="15000"/>
            </a:spcAft>
            <a:buChar char="•"/>
          </a:pPr>
          <a:r>
            <a:rPr lang="en-US" sz="1200" kern="1200" dirty="0"/>
            <a:t>Hydrate! Water is Life! </a:t>
          </a:r>
        </a:p>
        <a:p>
          <a:pPr marL="114300" lvl="1" indent="-114300" algn="l" defTabSz="533400">
            <a:lnSpc>
              <a:spcPct val="90000"/>
            </a:lnSpc>
            <a:spcBef>
              <a:spcPct val="0"/>
            </a:spcBef>
            <a:spcAft>
              <a:spcPct val="15000"/>
            </a:spcAft>
            <a:buChar char="•"/>
          </a:pPr>
          <a:r>
            <a:rPr lang="en-US" sz="1200" kern="1200" dirty="0"/>
            <a:t>Eat Nutritious foods</a:t>
          </a:r>
        </a:p>
      </dsp:txBody>
      <dsp:txXfrm>
        <a:off x="45986" y="59614"/>
        <a:ext cx="2170233" cy="1478095"/>
      </dsp:txXfrm>
    </dsp:sp>
    <dsp:sp modelId="{EC2F39E4-9B48-46FA-A9CC-11CD7FFA9DF6}">
      <dsp:nvSpPr>
        <dsp:cNvPr id="0" name=""/>
        <dsp:cNvSpPr/>
      </dsp:nvSpPr>
      <dsp:spPr>
        <a:xfrm>
          <a:off x="2683485" y="372891"/>
          <a:ext cx="2832663" cy="2832663"/>
        </a:xfrm>
        <a:prstGeom prst="pieWedge">
          <a:avLst/>
        </a:prstGeom>
        <a:solidFill>
          <a:schemeClr val="accent4">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1"/>
              </a:solidFill>
            </a:rPr>
            <a:t>Physical</a:t>
          </a:r>
        </a:p>
      </dsp:txBody>
      <dsp:txXfrm>
        <a:off x="3513153" y="1202559"/>
        <a:ext cx="2002995" cy="2002995"/>
      </dsp:txXfrm>
    </dsp:sp>
    <dsp:sp modelId="{13E18DCD-6DBC-4180-B4A8-F6613DEC13FF}">
      <dsp:nvSpPr>
        <dsp:cNvPr id="0" name=""/>
        <dsp:cNvSpPr/>
      </dsp:nvSpPr>
      <dsp:spPr>
        <a:xfrm rot="5400000">
          <a:off x="5646987" y="372891"/>
          <a:ext cx="2832663" cy="2832663"/>
        </a:xfrm>
        <a:prstGeom prst="pieWedge">
          <a:avLst/>
        </a:prstGeom>
        <a:solidFill>
          <a:schemeClr val="accent1">
            <a:lumMod val="40000"/>
            <a:lumOff val="6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1"/>
              </a:solidFill>
            </a:rPr>
            <a:t>Mental </a:t>
          </a:r>
        </a:p>
      </dsp:txBody>
      <dsp:txXfrm rot="-5400000">
        <a:off x="5646987" y="1202559"/>
        <a:ext cx="2002995" cy="2002995"/>
      </dsp:txXfrm>
    </dsp:sp>
    <dsp:sp modelId="{642C63A5-653C-4B24-8805-F60F4A1BF163}">
      <dsp:nvSpPr>
        <dsp:cNvPr id="0" name=""/>
        <dsp:cNvSpPr/>
      </dsp:nvSpPr>
      <dsp:spPr>
        <a:xfrm rot="10800000">
          <a:off x="5646987" y="3336393"/>
          <a:ext cx="2832663" cy="2832663"/>
        </a:xfrm>
        <a:prstGeom prst="pieWedge">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1"/>
              </a:solidFill>
            </a:rPr>
            <a:t>Spiritual</a:t>
          </a:r>
        </a:p>
      </dsp:txBody>
      <dsp:txXfrm rot="10800000">
        <a:off x="5646987" y="3336393"/>
        <a:ext cx="2002995" cy="2002995"/>
      </dsp:txXfrm>
    </dsp:sp>
    <dsp:sp modelId="{E064651D-3B9F-4BC6-9C83-A1C77ED7AA73}">
      <dsp:nvSpPr>
        <dsp:cNvPr id="0" name=""/>
        <dsp:cNvSpPr/>
      </dsp:nvSpPr>
      <dsp:spPr>
        <a:xfrm rot="16200000">
          <a:off x="2683485" y="3336393"/>
          <a:ext cx="2832663" cy="2832663"/>
        </a:xfrm>
        <a:prstGeom prst="pieWedge">
          <a:avLst/>
        </a:prstGeom>
        <a:solidFill>
          <a:schemeClr val="accent6">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en-US" sz="3200" kern="1200" dirty="0">
              <a:solidFill>
                <a:schemeClr val="bg1"/>
              </a:solidFill>
            </a:rPr>
            <a:t>Social</a:t>
          </a:r>
        </a:p>
      </dsp:txBody>
      <dsp:txXfrm rot="5400000">
        <a:off x="3513153" y="3336393"/>
        <a:ext cx="2002995" cy="2002995"/>
      </dsp:txXfrm>
    </dsp:sp>
    <dsp:sp modelId="{741ABBFB-CFAC-4B8C-928F-63347F5EC5ED}">
      <dsp:nvSpPr>
        <dsp:cNvPr id="0" name=""/>
        <dsp:cNvSpPr/>
      </dsp:nvSpPr>
      <dsp:spPr>
        <a:xfrm>
          <a:off x="5092557" y="2682198"/>
          <a:ext cx="978021" cy="850453"/>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55D5AA-48BB-4C7D-86DE-C36BA340B869}">
      <dsp:nvSpPr>
        <dsp:cNvPr id="0" name=""/>
        <dsp:cNvSpPr/>
      </dsp:nvSpPr>
      <dsp:spPr>
        <a:xfrm rot="10800000">
          <a:off x="5092557" y="3009296"/>
          <a:ext cx="978021" cy="850453"/>
        </a:xfrm>
        <a:prstGeom prst="circular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100752-1248-467C-92ED-4CA12D55982E}" type="datetimeFigureOut">
              <a:rPr lang="en-US" smtClean="0"/>
              <a:t>6/12/21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51DE6E-94A4-4F35-8B30-6BC5CEBA3FB0}" type="slidenum">
              <a:rPr lang="en-US" smtClean="0"/>
              <a:t>‹#›</a:t>
            </a:fld>
            <a:endParaRPr lang="en-US"/>
          </a:p>
        </p:txBody>
      </p:sp>
    </p:spTree>
    <p:extLst>
      <p:ext uri="{BB962C8B-B14F-4D97-AF65-F5344CB8AC3E}">
        <p14:creationId xmlns:p14="http://schemas.microsoft.com/office/powerpoint/2010/main" val="2680492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1</a:t>
            </a:fld>
            <a:endParaRPr lang="en-US"/>
          </a:p>
        </p:txBody>
      </p:sp>
    </p:spTree>
    <p:extLst>
      <p:ext uri="{BB962C8B-B14F-4D97-AF65-F5344CB8AC3E}">
        <p14:creationId xmlns:p14="http://schemas.microsoft.com/office/powerpoint/2010/main" val="1294180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Verbally acknowledge this area </a:t>
            </a:r>
          </a:p>
          <a:p>
            <a:endParaRPr lang="en-US" dirty="0"/>
          </a:p>
          <a:p>
            <a:r>
              <a:rPr lang="en-US" dirty="0"/>
              <a:t>Unacknowledged, can heighten suicide and </a:t>
            </a:r>
            <a:r>
              <a:rPr lang="en-US"/>
              <a:t>our ability </a:t>
            </a:r>
            <a:r>
              <a:rPr lang="en-US" dirty="0"/>
              <a:t>to cope and adapt. </a:t>
            </a:r>
          </a:p>
        </p:txBody>
      </p:sp>
      <p:sp>
        <p:nvSpPr>
          <p:cNvPr id="4" name="Slide Number Placeholder 3"/>
          <p:cNvSpPr>
            <a:spLocks noGrp="1"/>
          </p:cNvSpPr>
          <p:nvPr>
            <p:ph type="sldNum" sz="quarter" idx="5"/>
          </p:nvPr>
        </p:nvSpPr>
        <p:spPr/>
        <p:txBody>
          <a:bodyPr/>
          <a:lstStyle/>
          <a:p>
            <a:fld id="{C851DE6E-94A4-4F35-8B30-6BC5CEBA3FB0}" type="slidenum">
              <a:rPr lang="en-US" smtClean="0"/>
              <a:t>13</a:t>
            </a:fld>
            <a:endParaRPr lang="en-US"/>
          </a:p>
        </p:txBody>
      </p:sp>
    </p:spTree>
    <p:extLst>
      <p:ext uri="{BB962C8B-B14F-4D97-AF65-F5344CB8AC3E}">
        <p14:creationId xmlns:p14="http://schemas.microsoft.com/office/powerpoint/2010/main" val="4053710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conventionally focused on the emotional response to loss, it also has physical, cognitive, behavioral, social, cultural, and spiritual dimensions.</a:t>
            </a:r>
          </a:p>
        </p:txBody>
      </p:sp>
      <p:sp>
        <p:nvSpPr>
          <p:cNvPr id="4" name="Slide Number Placeholder 3"/>
          <p:cNvSpPr>
            <a:spLocks noGrp="1"/>
          </p:cNvSpPr>
          <p:nvPr>
            <p:ph type="sldNum" sz="quarter" idx="5"/>
          </p:nvPr>
        </p:nvSpPr>
        <p:spPr/>
        <p:txBody>
          <a:bodyPr/>
          <a:lstStyle/>
          <a:p>
            <a:fld id="{C851DE6E-94A4-4F35-8B30-6BC5CEBA3FB0}" type="slidenum">
              <a:rPr lang="en-US" smtClean="0"/>
              <a:t>14</a:t>
            </a:fld>
            <a:endParaRPr lang="en-US"/>
          </a:p>
        </p:txBody>
      </p:sp>
    </p:spTree>
    <p:extLst>
      <p:ext uri="{BB962C8B-B14F-4D97-AF65-F5344CB8AC3E}">
        <p14:creationId xmlns:p14="http://schemas.microsoft.com/office/powerpoint/2010/main" val="12195910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Reactive:</a:t>
            </a:r>
            <a:r>
              <a:rPr lang="en-US" baseline="0" dirty="0"/>
              <a:t> more passive, </a:t>
            </a:r>
            <a:r>
              <a:rPr lang="en-US" baseline="0" dirty="0" err="1"/>
              <a:t>choiceless</a:t>
            </a:r>
            <a:r>
              <a:rPr lang="en-US" baseline="0" dirty="0"/>
              <a:t>-waves </a:t>
            </a:r>
          </a:p>
          <a:p>
            <a:r>
              <a:rPr lang="en-US" baseline="0" dirty="0"/>
              <a:t>Responsive: moves into action, doing working thru</a:t>
            </a:r>
            <a:endParaRPr lang="en-US" dirty="0"/>
          </a:p>
        </p:txBody>
      </p:sp>
      <p:sp>
        <p:nvSpPr>
          <p:cNvPr id="4" name="Slide Number Placeholder 3"/>
          <p:cNvSpPr>
            <a:spLocks noGrp="1"/>
          </p:cNvSpPr>
          <p:nvPr>
            <p:ph type="sldNum" sz="quarter" idx="10"/>
          </p:nvPr>
        </p:nvSpPr>
        <p:spPr/>
        <p:txBody>
          <a:bodyPr/>
          <a:lstStyle/>
          <a:p>
            <a:fld id="{72BBA1DC-CCBA-4ED7-B3DF-60B6A26A6D47}" type="slidenum">
              <a:rPr lang="en-US" smtClean="0"/>
              <a:t>15</a:t>
            </a:fld>
            <a:endParaRPr lang="en-US"/>
          </a:p>
        </p:txBody>
      </p:sp>
    </p:spTree>
    <p:extLst>
      <p:ext uri="{BB962C8B-B14F-4D97-AF65-F5344CB8AC3E}">
        <p14:creationId xmlns:p14="http://schemas.microsoft.com/office/powerpoint/2010/main" val="1187800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Jerry Starts here </a:t>
            </a:r>
          </a:p>
        </p:txBody>
      </p:sp>
      <p:sp>
        <p:nvSpPr>
          <p:cNvPr id="4" name="Slide Number Placeholder 3"/>
          <p:cNvSpPr>
            <a:spLocks noGrp="1"/>
          </p:cNvSpPr>
          <p:nvPr>
            <p:ph type="sldNum" sz="quarter" idx="5"/>
          </p:nvPr>
        </p:nvSpPr>
        <p:spPr/>
        <p:txBody>
          <a:bodyPr/>
          <a:lstStyle/>
          <a:p>
            <a:fld id="{C851DE6E-94A4-4F35-8B30-6BC5CEBA3FB0}" type="slidenum">
              <a:rPr lang="en-US" smtClean="0"/>
              <a:t>16</a:t>
            </a:fld>
            <a:endParaRPr lang="en-US"/>
          </a:p>
        </p:txBody>
      </p:sp>
    </p:spTree>
    <p:extLst>
      <p:ext uri="{BB962C8B-B14F-4D97-AF65-F5344CB8AC3E}">
        <p14:creationId xmlns:p14="http://schemas.microsoft.com/office/powerpoint/2010/main" val="28568454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Q1: </a:t>
            </a:r>
            <a:r>
              <a:rPr lang="en-US" b="1" dirty="0"/>
              <a:t>FALSE</a:t>
            </a:r>
            <a:r>
              <a:rPr lang="en-US" dirty="0"/>
              <a:t>. It probably comes as no surprise to anyone who works with teens that parents are usually the last to know about something that is troubling their child. In one study of youthful suicide attempters, 86% said they never informed a parent about their suicide attempt. In fact, we know that if teens ARE going to share information about their emotional lives, the person they turn to first is usually a friend. Kids talk to each other about everything, which is why it's so important to teach them how to respond to a suicidal confidence. No matter whom a kid tells about suicide, however, the response is always the same: talk to someone who is trained to know how to help.</a:t>
            </a:r>
          </a:p>
          <a:p>
            <a:endParaRPr lang="en-US" dirty="0"/>
          </a:p>
          <a:p>
            <a:r>
              <a:rPr lang="en-US" dirty="0"/>
              <a:t>Q2: </a:t>
            </a:r>
            <a:r>
              <a:rPr lang="en-US" b="1" dirty="0"/>
              <a:t>TRUE</a:t>
            </a:r>
            <a:r>
              <a:rPr lang="en-US" dirty="0"/>
              <a:t>. There is a difference, with boys making 3 times more completions than girls, and girls making 4 times more attempts than boys. This difference remains consistent across the life cycle and is primarily related to the choice of method.</a:t>
            </a:r>
          </a:p>
          <a:p>
            <a:r>
              <a:rPr lang="en-US" dirty="0"/>
              <a:t>Boys use more violent and lethal means, like guns, while girls usually choose pills or wrist slashing. What is becoming worrisome in the U.S. today, however, is that more girls are using guns, which is an extremely lethal means.</a:t>
            </a:r>
          </a:p>
          <a:p>
            <a:endParaRPr lang="en-US" dirty="0"/>
          </a:p>
          <a:p>
            <a:r>
              <a:rPr lang="en-US" dirty="0"/>
              <a:t>Q3: </a:t>
            </a:r>
            <a:r>
              <a:rPr lang="en-US" b="1" dirty="0"/>
              <a:t>FALSE</a:t>
            </a:r>
            <a:r>
              <a:rPr lang="en-US" dirty="0"/>
              <a:t>. Talk about suicide is something to take seriously! Sometimes the way students 'talk' about suicide is indirectly, through their writing or art work. Alert teachers should pay attention to these types of communications from their students.</a:t>
            </a:r>
          </a:p>
          <a:p>
            <a:endParaRPr lang="en-US" dirty="0"/>
          </a:p>
          <a:p>
            <a:r>
              <a:rPr lang="en-US" dirty="0"/>
              <a:t>Q4: </a:t>
            </a:r>
            <a:r>
              <a:rPr lang="en-US" b="1" dirty="0"/>
              <a:t>FALSE</a:t>
            </a:r>
            <a:r>
              <a:rPr lang="en-US" dirty="0"/>
              <a:t>. Unfortunately, this question represents one of the most common myths about suicide… that discussing it can give kids ideas about doing it. That's just not true. Whether or not we like to admit it, suicide is a tragic reality in the current life of our students. If you were to ask a classroom of high-school students, for example, whether they know anyone who has attempted or completed suicide, between 75% and 100% of them would probably respond in the affirmative. Suicide is a frequent topic in the media and is one of the most significant public health problems of our time. Talking about suicide provides an opportunity to address stigma and correct misinformation. It can also enhance coping strategies that help students deal with a long-term social problem. </a:t>
            </a:r>
          </a:p>
          <a:p>
            <a:endParaRPr lang="en-US" dirty="0"/>
          </a:p>
          <a:p>
            <a:r>
              <a:rPr lang="en-US" dirty="0"/>
              <a:t>Q5: </a:t>
            </a:r>
            <a:r>
              <a:rPr lang="en-US" b="1" dirty="0"/>
              <a:t>FALSE</a:t>
            </a:r>
            <a:r>
              <a:rPr lang="en-US" dirty="0"/>
              <a:t>. Often the first people to whom suicidal youths convey their feelings are their friends. Adolescents, especially those who are younger, share more with peers than with anyone else in their lives. That is why it's so important to provide suicide awareness programs for students – to help them understand the best ways to help suicidal friends. The first point to make to kids is that they cannot keep the confidence of a suicidal friend. They've got to share this information with an adult! Better yet, friends can help by encouraging their suicidal friend to talk with a trusted adult. They can even offer to accompany him or her to talk with this person. And even though friends may be just the first step when reaching out to get help, this first step is often the most important one, because it marks the end of being emotionally stuck and the beginning of the intervention process.</a:t>
            </a:r>
          </a:p>
          <a:p>
            <a:endParaRPr lang="en-US" dirty="0"/>
          </a:p>
          <a:p>
            <a:endParaRPr lang="en-US" dirty="0"/>
          </a:p>
        </p:txBody>
      </p:sp>
      <p:sp>
        <p:nvSpPr>
          <p:cNvPr id="4" name="Slide Number Placeholder 3"/>
          <p:cNvSpPr>
            <a:spLocks noGrp="1"/>
          </p:cNvSpPr>
          <p:nvPr>
            <p:ph type="sldNum" sz="quarter" idx="5"/>
          </p:nvPr>
        </p:nvSpPr>
        <p:spPr/>
        <p:txBody>
          <a:bodyPr/>
          <a:lstStyle/>
          <a:p>
            <a:fld id="{1B72E057-1C98-B045-AB2E-0A60EABC9D67}" type="slidenum">
              <a:rPr lang="en-US" smtClean="0"/>
              <a:t>17</a:t>
            </a:fld>
            <a:endParaRPr lang="en-US"/>
          </a:p>
        </p:txBody>
      </p:sp>
    </p:spTree>
    <p:extLst>
      <p:ext uri="{BB962C8B-B14F-4D97-AF65-F5344CB8AC3E}">
        <p14:creationId xmlns:p14="http://schemas.microsoft.com/office/powerpoint/2010/main" val="3558337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in Honoring Native Life info </a:t>
            </a:r>
          </a:p>
          <a:p>
            <a:r>
              <a:rPr lang="en-US" dirty="0"/>
              <a:t>Crisis Text Line </a:t>
            </a:r>
          </a:p>
          <a:p>
            <a:r>
              <a:rPr lang="en-US" dirty="0"/>
              <a:t>Agora </a:t>
            </a:r>
          </a:p>
          <a:p>
            <a:r>
              <a:rPr lang="en-US" dirty="0"/>
              <a:t>NM Crisis line </a:t>
            </a:r>
          </a:p>
          <a:p>
            <a:endParaRPr lang="en-US" dirty="0"/>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20</a:t>
            </a:fld>
            <a:endParaRPr lang="en-US"/>
          </a:p>
        </p:txBody>
      </p:sp>
    </p:spTree>
    <p:extLst>
      <p:ext uri="{BB962C8B-B14F-4D97-AF65-F5344CB8AC3E}">
        <p14:creationId xmlns:p14="http://schemas.microsoft.com/office/powerpoint/2010/main" val="3817274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21</a:t>
            </a:fld>
            <a:endParaRPr lang="en-US"/>
          </a:p>
        </p:txBody>
      </p:sp>
    </p:spTree>
    <p:extLst>
      <p:ext uri="{BB962C8B-B14F-4D97-AF65-F5344CB8AC3E}">
        <p14:creationId xmlns:p14="http://schemas.microsoft.com/office/powerpoint/2010/main" val="1933357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23</a:t>
            </a:fld>
            <a:endParaRPr lang="en-US"/>
          </a:p>
        </p:txBody>
      </p:sp>
    </p:spTree>
    <p:extLst>
      <p:ext uri="{BB962C8B-B14F-4D97-AF65-F5344CB8AC3E}">
        <p14:creationId xmlns:p14="http://schemas.microsoft.com/office/powerpoint/2010/main" val="1615512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600" dirty="0"/>
              <a:t>Mindfulness is the practice of being present in the moment</a:t>
            </a:r>
          </a:p>
          <a:p>
            <a:pPr lvl="1"/>
            <a:endParaRPr lang="en-US" dirty="0"/>
          </a:p>
          <a:p>
            <a:pPr lvl="1"/>
            <a:r>
              <a:rPr lang="en-US" sz="2600" dirty="0"/>
              <a:t>Throughout the day allow yourself to close your eyes and listen to sounds close by and in the distance, name them without worrying about purpose. </a:t>
            </a:r>
          </a:p>
          <a:p>
            <a:pPr lvl="1"/>
            <a:r>
              <a:rPr lang="en-US" sz="2600" dirty="0"/>
              <a:t>Before During or after a difficult situation, pause.  Feel your feet firmly grounded beneath you, wiggle your toes, and take a deep breath in and repeat: “Breathing in I calm my body, breathing out I relax.”</a:t>
            </a:r>
          </a:p>
          <a:p>
            <a:pPr lvl="1"/>
            <a:r>
              <a:rPr lang="en-US" sz="2600" dirty="0"/>
              <a:t>Lastly at least once or twice during your day take time to focus on something simple or beautiful or meaningful for you, a picture, memento, or surrounding</a:t>
            </a:r>
          </a:p>
          <a:p>
            <a:pPr lvl="1"/>
            <a:endParaRPr lang="en-US" sz="2600" dirty="0"/>
          </a:p>
          <a:p>
            <a:pPr lvl="1"/>
            <a:r>
              <a:rPr lang="en-US" sz="2600" dirty="0"/>
              <a:t>J: stop and five finger breathing  </a:t>
            </a:r>
          </a:p>
          <a:p>
            <a:pPr lvl="1"/>
            <a:r>
              <a:rPr lang="en-US" sz="2600" dirty="0"/>
              <a:t>D; Staying calm and staying safe with 54321</a:t>
            </a:r>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24</a:t>
            </a:fld>
            <a:endParaRPr lang="en-US"/>
          </a:p>
        </p:txBody>
      </p:sp>
    </p:spTree>
    <p:extLst>
      <p:ext uri="{BB962C8B-B14F-4D97-AF65-F5344CB8AC3E}">
        <p14:creationId xmlns:p14="http://schemas.microsoft.com/office/powerpoint/2010/main" val="72097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Formal and informal supports </a:t>
            </a:r>
          </a:p>
          <a:p>
            <a:endParaRPr lang="en-US" dirty="0"/>
          </a:p>
          <a:p>
            <a:r>
              <a:rPr lang="en-US" dirty="0"/>
              <a:t>Jerry cover this </a:t>
            </a:r>
          </a:p>
        </p:txBody>
      </p:sp>
      <p:sp>
        <p:nvSpPr>
          <p:cNvPr id="4" name="Slide Number Placeholder 3"/>
          <p:cNvSpPr>
            <a:spLocks noGrp="1"/>
          </p:cNvSpPr>
          <p:nvPr>
            <p:ph type="sldNum" sz="quarter" idx="5"/>
          </p:nvPr>
        </p:nvSpPr>
        <p:spPr/>
        <p:txBody>
          <a:bodyPr/>
          <a:lstStyle/>
          <a:p>
            <a:fld id="{C851DE6E-94A4-4F35-8B30-6BC5CEBA3FB0}" type="slidenum">
              <a:rPr lang="en-US" smtClean="0"/>
              <a:t>27</a:t>
            </a:fld>
            <a:endParaRPr lang="en-US"/>
          </a:p>
        </p:txBody>
      </p:sp>
    </p:spTree>
    <p:extLst>
      <p:ext uri="{BB962C8B-B14F-4D97-AF65-F5344CB8AC3E}">
        <p14:creationId xmlns:p14="http://schemas.microsoft.com/office/powerpoint/2010/main" val="2087806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Verbally acknowledge Jennifer </a:t>
            </a:r>
            <a:r>
              <a:rPr lang="en-US" dirty="0" err="1"/>
              <a:t>nanez</a:t>
            </a:r>
            <a:r>
              <a:rPr lang="en-US" dirty="0"/>
              <a:t> </a:t>
            </a:r>
          </a:p>
        </p:txBody>
      </p:sp>
      <p:sp>
        <p:nvSpPr>
          <p:cNvPr id="4" name="Slide Number Placeholder 3"/>
          <p:cNvSpPr>
            <a:spLocks noGrp="1"/>
          </p:cNvSpPr>
          <p:nvPr>
            <p:ph type="sldNum" sz="quarter" idx="5"/>
          </p:nvPr>
        </p:nvSpPr>
        <p:spPr/>
        <p:txBody>
          <a:bodyPr/>
          <a:lstStyle/>
          <a:p>
            <a:fld id="{C851DE6E-94A4-4F35-8B30-6BC5CEBA3FB0}" type="slidenum">
              <a:rPr lang="en-US" smtClean="0"/>
              <a:t>2</a:t>
            </a:fld>
            <a:endParaRPr lang="en-US"/>
          </a:p>
        </p:txBody>
      </p:sp>
    </p:spTree>
    <p:extLst>
      <p:ext uri="{BB962C8B-B14F-4D97-AF65-F5344CB8AC3E}">
        <p14:creationId xmlns:p14="http://schemas.microsoft.com/office/powerpoint/2010/main" val="22781400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Maybe leave this open to the community to close – or….. Have fun to dance it out to reinforce self-care. </a:t>
            </a:r>
          </a:p>
          <a:p>
            <a:endParaRPr lang="en-US" dirty="0"/>
          </a:p>
          <a:p>
            <a:endParaRPr lang="en-US" dirty="0"/>
          </a:p>
          <a:p>
            <a:r>
              <a:rPr lang="en-US" dirty="0"/>
              <a:t>D will cover this. </a:t>
            </a:r>
          </a:p>
        </p:txBody>
      </p:sp>
      <p:sp>
        <p:nvSpPr>
          <p:cNvPr id="4" name="Slide Number Placeholder 3"/>
          <p:cNvSpPr>
            <a:spLocks noGrp="1"/>
          </p:cNvSpPr>
          <p:nvPr>
            <p:ph type="sldNum" sz="quarter" idx="5"/>
          </p:nvPr>
        </p:nvSpPr>
        <p:spPr/>
        <p:txBody>
          <a:bodyPr/>
          <a:lstStyle/>
          <a:p>
            <a:fld id="{C851DE6E-94A4-4F35-8B30-6BC5CEBA3FB0}" type="slidenum">
              <a:rPr lang="en-US" smtClean="0"/>
              <a:t>28</a:t>
            </a:fld>
            <a:endParaRPr lang="en-US"/>
          </a:p>
        </p:txBody>
      </p:sp>
    </p:spTree>
    <p:extLst>
      <p:ext uri="{BB962C8B-B14F-4D97-AF65-F5344CB8AC3E}">
        <p14:creationId xmlns:p14="http://schemas.microsoft.com/office/powerpoint/2010/main" val="632025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in Honoring Native Life info </a:t>
            </a:r>
          </a:p>
          <a:p>
            <a:r>
              <a:rPr lang="en-US" dirty="0"/>
              <a:t>Crisis Text Line </a:t>
            </a:r>
          </a:p>
          <a:p>
            <a:r>
              <a:rPr lang="en-US" dirty="0"/>
              <a:t>Agora </a:t>
            </a:r>
          </a:p>
          <a:p>
            <a:r>
              <a:rPr lang="en-US" dirty="0"/>
              <a:t>NM Crisis line </a:t>
            </a:r>
          </a:p>
          <a:p>
            <a:endParaRPr lang="en-US" dirty="0"/>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29</a:t>
            </a:fld>
            <a:endParaRPr lang="en-US"/>
          </a:p>
        </p:txBody>
      </p:sp>
    </p:spTree>
    <p:extLst>
      <p:ext uri="{BB962C8B-B14F-4D97-AF65-F5344CB8AC3E}">
        <p14:creationId xmlns:p14="http://schemas.microsoft.com/office/powerpoint/2010/main" val="256128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COVID-19 Rates climbed, nation wide responses increased in intensity.</a:t>
            </a:r>
          </a:p>
          <a:p>
            <a:pPr lvl="1"/>
            <a:r>
              <a:rPr lang="en-US" dirty="0"/>
              <a:t>This increased response and tension can exacerbate feelings of stress and stress response. </a:t>
            </a:r>
          </a:p>
          <a:p>
            <a:pPr lvl="1"/>
            <a:r>
              <a:rPr lang="en-US" dirty="0"/>
              <a:t>In addition, limitations on our ability to move freely created added stressors that clash with our Fight, Flight or Freeze response.  </a:t>
            </a:r>
          </a:p>
          <a:p>
            <a:pPr lvl="2"/>
            <a:r>
              <a:rPr lang="en-US" dirty="0"/>
              <a:t>Stay Home measures and self Isolation can make us feel stuck or trapped, a forced “freeze”</a:t>
            </a:r>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3</a:t>
            </a:fld>
            <a:endParaRPr lang="en-US"/>
          </a:p>
        </p:txBody>
      </p:sp>
    </p:spTree>
    <p:extLst>
      <p:ext uri="{BB962C8B-B14F-4D97-AF65-F5344CB8AC3E}">
        <p14:creationId xmlns:p14="http://schemas.microsoft.com/office/powerpoint/2010/main" val="242160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Verbal: </a:t>
            </a:r>
            <a:r>
              <a:rPr lang="en-US" sz="1200" dirty="0"/>
              <a:t>Everything we experienced during COVID-19 can be considered stressors.</a:t>
            </a:r>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4</a:t>
            </a:fld>
            <a:endParaRPr lang="en-US"/>
          </a:p>
        </p:txBody>
      </p:sp>
    </p:spTree>
    <p:extLst>
      <p:ext uri="{BB962C8B-B14F-4D97-AF65-F5344CB8AC3E}">
        <p14:creationId xmlns:p14="http://schemas.microsoft.com/office/powerpoint/2010/main" val="359571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 covers first 6 </a:t>
            </a:r>
          </a:p>
        </p:txBody>
      </p:sp>
      <p:sp>
        <p:nvSpPr>
          <p:cNvPr id="4" name="Slide Number Placeholder 3"/>
          <p:cNvSpPr>
            <a:spLocks noGrp="1"/>
          </p:cNvSpPr>
          <p:nvPr>
            <p:ph type="sldNum" sz="quarter" idx="5"/>
          </p:nvPr>
        </p:nvSpPr>
        <p:spPr/>
        <p:txBody>
          <a:bodyPr/>
          <a:lstStyle/>
          <a:p>
            <a:fld id="{C851DE6E-94A4-4F35-8B30-6BC5CEBA3FB0}" type="slidenum">
              <a:rPr lang="en-US" smtClean="0"/>
              <a:t>6</a:t>
            </a:fld>
            <a:endParaRPr lang="en-US"/>
          </a:p>
        </p:txBody>
      </p:sp>
    </p:spTree>
    <p:extLst>
      <p:ext uri="{BB962C8B-B14F-4D97-AF65-F5344CB8AC3E}">
        <p14:creationId xmlns:p14="http://schemas.microsoft.com/office/powerpoint/2010/main" val="3345825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our Youth population, a number of these changes directly impacted youth lives in multiple ways:</a:t>
            </a:r>
          </a:p>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7</a:t>
            </a:fld>
            <a:endParaRPr lang="en-US"/>
          </a:p>
        </p:txBody>
      </p:sp>
    </p:spTree>
    <p:extLst>
      <p:ext uri="{BB962C8B-B14F-4D97-AF65-F5344CB8AC3E}">
        <p14:creationId xmlns:p14="http://schemas.microsoft.com/office/powerpoint/2010/main" val="356595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Pandemic fatigue can lead to risky behaviors and increased stress. This can look like:</a:t>
            </a:r>
          </a:p>
          <a:p>
            <a:endParaRPr lang="en-US" dirty="0"/>
          </a:p>
          <a:p>
            <a:r>
              <a:rPr lang="en-US" dirty="0"/>
              <a:t>Verbally acknowledge </a:t>
            </a:r>
          </a:p>
        </p:txBody>
      </p:sp>
      <p:sp>
        <p:nvSpPr>
          <p:cNvPr id="4" name="Slide Number Placeholder 3"/>
          <p:cNvSpPr>
            <a:spLocks noGrp="1"/>
          </p:cNvSpPr>
          <p:nvPr>
            <p:ph type="sldNum" sz="quarter" idx="5"/>
          </p:nvPr>
        </p:nvSpPr>
        <p:spPr/>
        <p:txBody>
          <a:bodyPr/>
          <a:lstStyle/>
          <a:p>
            <a:fld id="{C851DE6E-94A4-4F35-8B30-6BC5CEBA3FB0}" type="slidenum">
              <a:rPr lang="en-US" smtClean="0"/>
              <a:t>8</a:t>
            </a:fld>
            <a:endParaRPr lang="en-US"/>
          </a:p>
        </p:txBody>
      </p:sp>
    </p:spTree>
    <p:extLst>
      <p:ext uri="{BB962C8B-B14F-4D97-AF65-F5344CB8AC3E}">
        <p14:creationId xmlns:p14="http://schemas.microsoft.com/office/powerpoint/2010/main" val="3643583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11</a:t>
            </a:fld>
            <a:endParaRPr lang="en-US"/>
          </a:p>
        </p:txBody>
      </p:sp>
    </p:spTree>
    <p:extLst>
      <p:ext uri="{BB962C8B-B14F-4D97-AF65-F5344CB8AC3E}">
        <p14:creationId xmlns:p14="http://schemas.microsoft.com/office/powerpoint/2010/main" val="577573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851DE6E-94A4-4F35-8B30-6BC5CEBA3FB0}" type="slidenum">
              <a:rPr lang="en-US" smtClean="0"/>
              <a:t>12</a:t>
            </a:fld>
            <a:endParaRPr lang="en-US"/>
          </a:p>
        </p:txBody>
      </p:sp>
    </p:spTree>
    <p:extLst>
      <p:ext uri="{BB962C8B-B14F-4D97-AF65-F5344CB8AC3E}">
        <p14:creationId xmlns:p14="http://schemas.microsoft.com/office/powerpoint/2010/main" val="30806173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4F53F59-7396-4CDE-8C9D-82440E3F8740}" type="datetimeFigureOut">
              <a:rPr lang="en-US" smtClean="0"/>
              <a:t>6/12/21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59532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2315072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507268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463245D-789A-4ADF-84AD-D037E9198E24}"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772794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1546201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4F53F59-7396-4CDE-8C9D-82440E3F8740}" type="datetimeFigureOut">
              <a:rPr lang="en-US" smtClean="0"/>
              <a:t>6/12/21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965316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34F53F59-7396-4CDE-8C9D-82440E3F8740}" type="datetimeFigureOut">
              <a:rPr lang="en-US" smtClean="0"/>
              <a:t>6/12/21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114697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53F59-7396-4CDE-8C9D-82440E3F8740}" type="datetimeFigureOut">
              <a:rPr lang="en-US" smtClean="0"/>
              <a:t>6/12/21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099022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34F53F59-7396-4CDE-8C9D-82440E3F8740}" type="datetimeFigureOut">
              <a:rPr lang="en-US" smtClean="0"/>
              <a:t>6/12/21</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5463245D-789A-4ADF-84AD-D037E9198E24}" type="slidenum">
              <a:rPr lang="en-US" smtClean="0"/>
              <a:t>‹#›</a:t>
            </a:fld>
            <a:endParaRPr lang="en-US"/>
          </a:p>
        </p:txBody>
      </p:sp>
    </p:spTree>
    <p:extLst>
      <p:ext uri="{BB962C8B-B14F-4D97-AF65-F5344CB8AC3E}">
        <p14:creationId xmlns:p14="http://schemas.microsoft.com/office/powerpoint/2010/main" val="3479645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F53F59-7396-4CDE-8C9D-82440E3F8740}" type="datetimeFigureOut">
              <a:rPr lang="en-US" smtClean="0"/>
              <a:t>6/12/21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583674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F53F59-7396-4CDE-8C9D-82440E3F8740}" type="datetimeFigureOut">
              <a:rPr lang="en-US" smtClean="0"/>
              <a:t>6/12/21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1272304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1932878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F53F59-7396-4CDE-8C9D-82440E3F8740}" type="datetimeFigureOut">
              <a:rPr lang="en-US" smtClean="0"/>
              <a:t>6/12/21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479039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F53F59-7396-4CDE-8C9D-82440E3F8740}" type="datetimeFigureOut">
              <a:rPr lang="en-US" smtClean="0"/>
              <a:t>6/12/21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1557248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4F53F59-7396-4CDE-8C9D-82440E3F8740}" type="datetimeFigureOut">
              <a:rPr lang="en-US" smtClean="0"/>
              <a:t>6/12/21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4110945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1190625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F53F59-7396-4CDE-8C9D-82440E3F8740}" type="datetimeFigureOut">
              <a:rPr lang="en-US" smtClean="0"/>
              <a:t>6/12/21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63245D-789A-4ADF-84AD-D037E9198E24}" type="slidenum">
              <a:rPr lang="en-US" smtClean="0"/>
              <a:t>‹#›</a:t>
            </a:fld>
            <a:endParaRPr lang="en-US"/>
          </a:p>
        </p:txBody>
      </p:sp>
    </p:spTree>
    <p:extLst>
      <p:ext uri="{BB962C8B-B14F-4D97-AF65-F5344CB8AC3E}">
        <p14:creationId xmlns:p14="http://schemas.microsoft.com/office/powerpoint/2010/main" val="3119033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4F53F59-7396-4CDE-8C9D-82440E3F8740}" type="datetimeFigureOut">
              <a:rPr lang="en-US" smtClean="0"/>
              <a:t>6/12/21</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463245D-789A-4ADF-84AD-D037E9198E24}" type="slidenum">
              <a:rPr lang="en-US" smtClean="0"/>
              <a:t>‹#›</a:t>
            </a:fld>
            <a:endParaRPr lang="en-US"/>
          </a:p>
        </p:txBody>
      </p:sp>
    </p:spTree>
    <p:extLst>
      <p:ext uri="{BB962C8B-B14F-4D97-AF65-F5344CB8AC3E}">
        <p14:creationId xmlns:p14="http://schemas.microsoft.com/office/powerpoint/2010/main" val="198623219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mailto:jdsimmons@salud.unm.edu" TargetMode="External"/><Relationship Id="rId4" Type="http://schemas.openxmlformats.org/officeDocument/2006/relationships/hyperlink" Target="mailto:dpbegay@salud.unm.edu"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worditout.com/word-cloud/432225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AC3E6C53-102E-4ACA-BCBB-3CC973B9948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8" name="Picture 27">
            <a:extLst>
              <a:ext uri="{FF2B5EF4-FFF2-40B4-BE49-F238E27FC236}">
                <a16:creationId xmlns:a16="http://schemas.microsoft.com/office/drawing/2014/main" id="{17B2B42C-0777-4D6E-9432-535281803A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30" name="Picture 29">
            <a:extLst>
              <a:ext uri="{FF2B5EF4-FFF2-40B4-BE49-F238E27FC236}">
                <a16:creationId xmlns:a16="http://schemas.microsoft.com/office/drawing/2014/main" id="{EFEAAB60-93E2-4DC6-99AC-939637BCE8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32" name="Rectangle 31">
            <a:extLst>
              <a:ext uri="{FF2B5EF4-FFF2-40B4-BE49-F238E27FC236}">
                <a16:creationId xmlns:a16="http://schemas.microsoft.com/office/drawing/2014/main" id="{7EF5ECB8-D49C-48FB-A93E-88EB2FFDFD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4" name="Rectangle 33">
            <a:extLst>
              <a:ext uri="{FF2B5EF4-FFF2-40B4-BE49-F238E27FC236}">
                <a16:creationId xmlns:a16="http://schemas.microsoft.com/office/drawing/2014/main" id="{411B77A2-BD5C-432D-B52E-C12612C74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36" name="Rectangle 35">
            <a:extLst>
              <a:ext uri="{FF2B5EF4-FFF2-40B4-BE49-F238E27FC236}">
                <a16:creationId xmlns:a16="http://schemas.microsoft.com/office/drawing/2014/main" id="{B2E911EF-80F5-4781-A4DF-44EFAF242F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B0A2A734-17E4-44D5-9630-D54D6AF746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0" name="Rectangle 39">
            <a:extLst>
              <a:ext uri="{FF2B5EF4-FFF2-40B4-BE49-F238E27FC236}">
                <a16:creationId xmlns:a16="http://schemas.microsoft.com/office/drawing/2014/main" id="{EFFB5C33-24B2-4764-BDBD-4C10A21DB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88808" y="0"/>
            <a:ext cx="340319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2" name="Picture 41">
            <a:extLst>
              <a:ext uri="{FF2B5EF4-FFF2-40B4-BE49-F238E27FC236}">
                <a16:creationId xmlns:a16="http://schemas.microsoft.com/office/drawing/2014/main" id="{FEB601E2-EFED-4313-BEE4-9E27B94FC67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4242852"/>
            <a:ext cx="9110541" cy="246557"/>
          </a:xfrm>
          <a:prstGeom prst="rect">
            <a:avLst/>
          </a:prstGeom>
        </p:spPr>
      </p:pic>
      <p:sp>
        <p:nvSpPr>
          <p:cNvPr id="44" name="Rectangle 43">
            <a:extLst>
              <a:ext uri="{FF2B5EF4-FFF2-40B4-BE49-F238E27FC236}">
                <a16:creationId xmlns:a16="http://schemas.microsoft.com/office/drawing/2014/main" id="{1425DB5A-CEE1-4EE1-8C4A-689E49D354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590078"/>
            <a:ext cx="9110542" cy="1660332"/>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11CE689-30F2-4FB5-8097-85828581601D}"/>
              </a:ext>
            </a:extLst>
          </p:cNvPr>
          <p:cNvSpPr>
            <a:spLocks noGrp="1"/>
          </p:cNvSpPr>
          <p:nvPr>
            <p:ph type="title"/>
          </p:nvPr>
        </p:nvSpPr>
        <p:spPr>
          <a:xfrm>
            <a:off x="-823566" y="-366709"/>
            <a:ext cx="8906630" cy="4597059"/>
          </a:xfrm>
        </p:spPr>
        <p:txBody>
          <a:bodyPr vert="horz" lIns="91440" tIns="45720" rIns="91440" bIns="45720" rtlCol="0" anchor="b">
            <a:normAutofit/>
          </a:bodyPr>
          <a:lstStyle/>
          <a:p>
            <a:pPr algn="r"/>
            <a:r>
              <a:rPr lang="en-US" sz="5400" dirty="0">
                <a:solidFill>
                  <a:srgbClr val="FFFFFF"/>
                </a:solidFill>
              </a:rPr>
              <a:t>Nurturing Mental Health Through Skill-Building</a:t>
            </a:r>
          </a:p>
        </p:txBody>
      </p:sp>
      <p:pic>
        <p:nvPicPr>
          <p:cNvPr id="22" name="Picture 4" descr="nav-pattern">
            <a:extLst>
              <a:ext uri="{FF2B5EF4-FFF2-40B4-BE49-F238E27FC236}">
                <a16:creationId xmlns:a16="http://schemas.microsoft.com/office/drawing/2014/main" id="{C43CD084-EF8D-408D-8199-5143CB3DF21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903185"/>
            <a:ext cx="8763000" cy="86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0FCCE0D-EE80-F64C-8F7B-76E3E42F11D8}"/>
              </a:ext>
            </a:extLst>
          </p:cNvPr>
          <p:cNvSpPr txBox="1"/>
          <p:nvPr/>
        </p:nvSpPr>
        <p:spPr>
          <a:xfrm>
            <a:off x="11408898" y="6543396"/>
            <a:ext cx="1125415" cy="246221"/>
          </a:xfrm>
          <a:prstGeom prst="rect">
            <a:avLst/>
          </a:prstGeom>
          <a:noFill/>
        </p:spPr>
        <p:txBody>
          <a:bodyPr wrap="square" rtlCol="0">
            <a:spAutoFit/>
          </a:bodyPr>
          <a:lstStyle/>
          <a:p>
            <a:r>
              <a:rPr lang="en-US" sz="1000" dirty="0"/>
              <a:t>06-12-2021</a:t>
            </a:r>
          </a:p>
        </p:txBody>
      </p:sp>
    </p:spTree>
    <p:extLst>
      <p:ext uri="{BB962C8B-B14F-4D97-AF65-F5344CB8AC3E}">
        <p14:creationId xmlns:p14="http://schemas.microsoft.com/office/powerpoint/2010/main" val="4081950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AE4DB-0E3E-460C-8BC6-26FCF5E6EEDF}"/>
              </a:ext>
            </a:extLst>
          </p:cNvPr>
          <p:cNvSpPr>
            <a:spLocks noGrp="1"/>
          </p:cNvSpPr>
          <p:nvPr>
            <p:ph type="title"/>
          </p:nvPr>
        </p:nvSpPr>
        <p:spPr/>
        <p:txBody>
          <a:bodyPr/>
          <a:lstStyle/>
          <a:p>
            <a:r>
              <a:rPr lang="en-US"/>
              <a:t>Warning Signs </a:t>
            </a:r>
            <a:endParaRPr lang="en-US" dirty="0"/>
          </a:p>
        </p:txBody>
      </p:sp>
      <p:sp>
        <p:nvSpPr>
          <p:cNvPr id="3" name="Content Placeholder 2">
            <a:extLst>
              <a:ext uri="{FF2B5EF4-FFF2-40B4-BE49-F238E27FC236}">
                <a16:creationId xmlns:a16="http://schemas.microsoft.com/office/drawing/2014/main" id="{2784D49D-4543-4491-AEA2-C4ACD2454700}"/>
              </a:ext>
            </a:extLst>
          </p:cNvPr>
          <p:cNvSpPr>
            <a:spLocks noGrp="1"/>
          </p:cNvSpPr>
          <p:nvPr>
            <p:ph idx="1"/>
          </p:nvPr>
        </p:nvSpPr>
        <p:spPr>
          <a:xfrm>
            <a:off x="140677" y="2096086"/>
            <a:ext cx="6621630" cy="4761913"/>
          </a:xfrm>
        </p:spPr>
        <p:txBody>
          <a:bodyPr>
            <a:normAutofit fontScale="92500" lnSpcReduction="20000"/>
          </a:bodyPr>
          <a:lstStyle/>
          <a:p>
            <a:r>
              <a:rPr lang="en-US" sz="3200" dirty="0"/>
              <a:t>Eating or sleeping too much or too little</a:t>
            </a:r>
          </a:p>
          <a:p>
            <a:r>
              <a:rPr lang="en-US" sz="3200" dirty="0"/>
              <a:t>Increased aggression or violent behaviors</a:t>
            </a:r>
          </a:p>
          <a:p>
            <a:r>
              <a:rPr lang="en-US" sz="3200" dirty="0"/>
              <a:t>Mood swings that cause problems in relationships</a:t>
            </a:r>
          </a:p>
          <a:p>
            <a:r>
              <a:rPr lang="en-US" sz="3200" dirty="0"/>
              <a:t>Feeling numb or like nothing matters</a:t>
            </a:r>
          </a:p>
          <a:p>
            <a:r>
              <a:rPr lang="en-US" sz="3200" dirty="0"/>
              <a:t>Having thoughts of harming someone</a:t>
            </a:r>
          </a:p>
          <a:p>
            <a:r>
              <a:rPr lang="en-US" sz="3200" dirty="0"/>
              <a:t>Engaging in self harm behaviors</a:t>
            </a:r>
          </a:p>
          <a:p>
            <a:r>
              <a:rPr lang="en-US" sz="3200" dirty="0"/>
              <a:t>Having suicidal thoughts</a:t>
            </a:r>
          </a:p>
        </p:txBody>
      </p:sp>
      <p:pic>
        <p:nvPicPr>
          <p:cNvPr id="6" name="Picture 5" descr="Business man pulling a block from Jenga tower">
            <a:extLst>
              <a:ext uri="{FF2B5EF4-FFF2-40B4-BE49-F238E27FC236}">
                <a16:creationId xmlns:a16="http://schemas.microsoft.com/office/drawing/2014/main" id="{31AE9693-7F20-AE41-A8FB-0E0C5E7A03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2099" y="2849526"/>
            <a:ext cx="5059224" cy="3371993"/>
          </a:xfrm>
          <a:prstGeom prst="rect">
            <a:avLst/>
          </a:prstGeom>
        </p:spPr>
      </p:pic>
    </p:spTree>
    <p:extLst>
      <p:ext uri="{BB962C8B-B14F-4D97-AF65-F5344CB8AC3E}">
        <p14:creationId xmlns:p14="http://schemas.microsoft.com/office/powerpoint/2010/main" val="3626168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56A50A-45C2-DD48-8C7A-61802D9113AF}"/>
              </a:ext>
            </a:extLst>
          </p:cNvPr>
          <p:cNvGrpSpPr/>
          <p:nvPr/>
        </p:nvGrpSpPr>
        <p:grpSpPr>
          <a:xfrm>
            <a:off x="2264898" y="133122"/>
            <a:ext cx="6682154" cy="6505340"/>
            <a:chOff x="3508225" y="1343550"/>
            <a:chExt cx="4891988" cy="4762543"/>
          </a:xfrm>
        </p:grpSpPr>
        <p:sp>
          <p:nvSpPr>
            <p:cNvPr id="15" name="Freeform 14"/>
            <p:cNvSpPr/>
            <p:nvPr/>
          </p:nvSpPr>
          <p:spPr>
            <a:xfrm>
              <a:off x="3508225" y="1343551"/>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0" y="2304213"/>
                  </a:moveTo>
                  <a:cubicBezTo>
                    <a:pt x="0" y="1031631"/>
                    <a:pt x="1031631" y="0"/>
                    <a:pt x="2304213" y="0"/>
                  </a:cubicBezTo>
                  <a:lnTo>
                    <a:pt x="2304213" y="2304213"/>
                  </a:lnTo>
                  <a:lnTo>
                    <a:pt x="0" y="2304213"/>
                  </a:lnTo>
                  <a:close/>
                </a:path>
              </a:pathLst>
            </a:custGeom>
            <a:solidFill>
              <a:schemeClr val="accent4">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0232" tIns="760232" rIns="85344" bIns="85344" numCol="1" spcCol="1270" anchor="ctr" anchorCtr="0">
              <a:noAutofit/>
            </a:bodyPr>
            <a:lstStyle/>
            <a:p>
              <a:pPr lvl="0" algn="ctr" defTabSz="533400">
                <a:lnSpc>
                  <a:spcPct val="90000"/>
                </a:lnSpc>
                <a:spcBef>
                  <a:spcPct val="0"/>
                </a:spcBef>
                <a:spcAft>
                  <a:spcPct val="35000"/>
                </a:spcAft>
              </a:pPr>
              <a:r>
                <a:rPr lang="en-US" sz="4000" kern="1200" dirty="0">
                  <a:solidFill>
                    <a:schemeClr val="bg1"/>
                  </a:solidFill>
                </a:rPr>
                <a:t>Physical</a:t>
              </a:r>
              <a:r>
                <a:rPr lang="en-US" sz="2400" kern="1200" dirty="0">
                  <a:solidFill>
                    <a:schemeClr val="bg1"/>
                  </a:solidFill>
                </a:rPr>
                <a:t> </a:t>
              </a:r>
            </a:p>
          </p:txBody>
        </p:sp>
        <p:sp>
          <p:nvSpPr>
            <p:cNvPr id="16" name="Freeform 15"/>
            <p:cNvSpPr/>
            <p:nvPr/>
          </p:nvSpPr>
          <p:spPr>
            <a:xfrm>
              <a:off x="6096000" y="1343550"/>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0" y="0"/>
                  </a:moveTo>
                  <a:cubicBezTo>
                    <a:pt x="1272582" y="0"/>
                    <a:pt x="2304213" y="1031631"/>
                    <a:pt x="2304213" y="2304213"/>
                  </a:cubicBezTo>
                  <a:lnTo>
                    <a:pt x="0" y="2304213"/>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44" tIns="938032" rIns="938032" bIns="263144" numCol="1" spcCol="1270" anchor="ctr" anchorCtr="0">
              <a:noAutofit/>
            </a:bodyPr>
            <a:lstStyle/>
            <a:p>
              <a:pPr lvl="0" algn="ctr" defTabSz="1644650">
                <a:lnSpc>
                  <a:spcPct val="90000"/>
                </a:lnSpc>
                <a:spcBef>
                  <a:spcPct val="0"/>
                </a:spcBef>
                <a:spcAft>
                  <a:spcPct val="35000"/>
                </a:spcAft>
              </a:pPr>
              <a:r>
                <a:rPr lang="en-US" sz="4000" kern="1200" dirty="0">
                  <a:solidFill>
                    <a:schemeClr val="bg1"/>
                  </a:solidFill>
                </a:rPr>
                <a:t>Mental</a:t>
              </a:r>
            </a:p>
          </p:txBody>
        </p:sp>
        <p:sp>
          <p:nvSpPr>
            <p:cNvPr id="17" name="Freeform 16"/>
            <p:cNvSpPr/>
            <p:nvPr/>
          </p:nvSpPr>
          <p:spPr>
            <a:xfrm>
              <a:off x="6096001" y="3801879"/>
              <a:ext cx="2304212" cy="2304214"/>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2304213" y="0"/>
                  </a:moveTo>
                  <a:cubicBezTo>
                    <a:pt x="2304213" y="1272582"/>
                    <a:pt x="1272582" y="2304213"/>
                    <a:pt x="0" y="2304213"/>
                  </a:cubicBezTo>
                  <a:lnTo>
                    <a:pt x="0" y="0"/>
                  </a:lnTo>
                  <a:lnTo>
                    <a:pt x="2304213" y="0"/>
                  </a:lnTo>
                  <a:close/>
                </a:path>
              </a:pathLst>
            </a:custGeom>
            <a:solidFill>
              <a:schemeClr val="accent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44" tIns="263144" rIns="938032" bIns="938032" numCol="1" spcCol="1270" anchor="ctr" anchorCtr="0">
              <a:noAutofit/>
            </a:bodyPr>
            <a:lstStyle/>
            <a:p>
              <a:pPr lvl="0" algn="ctr" defTabSz="1644650">
                <a:lnSpc>
                  <a:spcPct val="90000"/>
                </a:lnSpc>
                <a:spcBef>
                  <a:spcPct val="0"/>
                </a:spcBef>
                <a:spcAft>
                  <a:spcPct val="35000"/>
                </a:spcAft>
              </a:pPr>
              <a:r>
                <a:rPr lang="en-US" sz="4000" kern="1200" dirty="0">
                  <a:solidFill>
                    <a:schemeClr val="bg1"/>
                  </a:solidFill>
                </a:rPr>
                <a:t>Spiritual</a:t>
              </a:r>
            </a:p>
          </p:txBody>
        </p:sp>
        <p:sp>
          <p:nvSpPr>
            <p:cNvPr id="18" name="Freeform 17"/>
            <p:cNvSpPr/>
            <p:nvPr/>
          </p:nvSpPr>
          <p:spPr>
            <a:xfrm>
              <a:off x="3520422" y="3801880"/>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2304213" y="2304213"/>
                  </a:moveTo>
                  <a:cubicBezTo>
                    <a:pt x="1031631" y="2304213"/>
                    <a:pt x="0" y="1272582"/>
                    <a:pt x="0" y="0"/>
                  </a:cubicBezTo>
                  <a:lnTo>
                    <a:pt x="2304213" y="0"/>
                  </a:lnTo>
                  <a:lnTo>
                    <a:pt x="2304213" y="2304213"/>
                  </a:lnTo>
                  <a:close/>
                </a:path>
              </a:pathLst>
            </a:cu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38032" tIns="263144" rIns="263144" bIns="938032" numCol="1" spcCol="1270" anchor="ctr" anchorCtr="0">
              <a:noAutofit/>
            </a:bodyPr>
            <a:lstStyle/>
            <a:p>
              <a:pPr lvl="0" algn="ctr" defTabSz="1644650">
                <a:lnSpc>
                  <a:spcPct val="90000"/>
                </a:lnSpc>
                <a:spcBef>
                  <a:spcPct val="0"/>
                </a:spcBef>
                <a:spcAft>
                  <a:spcPct val="35000"/>
                </a:spcAft>
              </a:pPr>
              <a:r>
                <a:rPr lang="en-US" sz="4000" kern="1200" dirty="0">
                  <a:solidFill>
                    <a:schemeClr val="bg1"/>
                  </a:solidFill>
                </a:rPr>
                <a:t>Social</a:t>
              </a:r>
            </a:p>
          </p:txBody>
        </p:sp>
        <p:sp>
          <p:nvSpPr>
            <p:cNvPr id="19" name="Circular Arrow 18"/>
            <p:cNvSpPr/>
            <p:nvPr/>
          </p:nvSpPr>
          <p:spPr>
            <a:xfrm>
              <a:off x="5526684" y="3299102"/>
              <a:ext cx="795565" cy="691796"/>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0" name="Circular Arrow 19"/>
            <p:cNvSpPr/>
            <p:nvPr/>
          </p:nvSpPr>
          <p:spPr>
            <a:xfrm rot="10800000">
              <a:off x="5526684" y="3457844"/>
              <a:ext cx="795565" cy="691796"/>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spTree>
    <p:extLst>
      <p:ext uri="{BB962C8B-B14F-4D97-AF65-F5344CB8AC3E}">
        <p14:creationId xmlns:p14="http://schemas.microsoft.com/office/powerpoint/2010/main" val="660156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8683774" y="4369053"/>
            <a:ext cx="2628825" cy="1969480"/>
          </a:xfrm>
          <a:custGeom>
            <a:avLst/>
            <a:gdLst>
              <a:gd name="connsiteX0" fmla="*/ 0 w 2628825"/>
              <a:gd name="connsiteY0" fmla="*/ 170288 h 1702882"/>
              <a:gd name="connsiteX1" fmla="*/ 170288 w 2628825"/>
              <a:gd name="connsiteY1" fmla="*/ 0 h 1702882"/>
              <a:gd name="connsiteX2" fmla="*/ 2458537 w 2628825"/>
              <a:gd name="connsiteY2" fmla="*/ 0 h 1702882"/>
              <a:gd name="connsiteX3" fmla="*/ 2628825 w 2628825"/>
              <a:gd name="connsiteY3" fmla="*/ 170288 h 1702882"/>
              <a:gd name="connsiteX4" fmla="*/ 2628825 w 2628825"/>
              <a:gd name="connsiteY4" fmla="*/ 1532594 h 1702882"/>
              <a:gd name="connsiteX5" fmla="*/ 2458537 w 2628825"/>
              <a:gd name="connsiteY5" fmla="*/ 1702882 h 1702882"/>
              <a:gd name="connsiteX6" fmla="*/ 170288 w 2628825"/>
              <a:gd name="connsiteY6" fmla="*/ 1702882 h 1702882"/>
              <a:gd name="connsiteX7" fmla="*/ 0 w 2628825"/>
              <a:gd name="connsiteY7" fmla="*/ 1532594 h 1702882"/>
              <a:gd name="connsiteX8" fmla="*/ 0 w 2628825"/>
              <a:gd name="connsiteY8" fmla="*/ 170288 h 170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8825" h="1702882">
                <a:moveTo>
                  <a:pt x="0" y="170288"/>
                </a:moveTo>
                <a:cubicBezTo>
                  <a:pt x="0" y="76241"/>
                  <a:pt x="76241" y="0"/>
                  <a:pt x="170288" y="0"/>
                </a:cubicBezTo>
                <a:lnTo>
                  <a:pt x="2458537" y="0"/>
                </a:lnTo>
                <a:cubicBezTo>
                  <a:pt x="2552584" y="0"/>
                  <a:pt x="2628825" y="76241"/>
                  <a:pt x="2628825" y="170288"/>
                </a:cubicBezTo>
                <a:lnTo>
                  <a:pt x="2628825" y="1532594"/>
                </a:lnTo>
                <a:cubicBezTo>
                  <a:pt x="2628825" y="1626641"/>
                  <a:pt x="2552584" y="1702882"/>
                  <a:pt x="2458537" y="1702882"/>
                </a:cubicBezTo>
                <a:lnTo>
                  <a:pt x="170288" y="1702882"/>
                </a:lnTo>
                <a:cubicBezTo>
                  <a:pt x="76241" y="1702882"/>
                  <a:pt x="0" y="1626641"/>
                  <a:pt x="0" y="1532594"/>
                </a:cubicBezTo>
                <a:lnTo>
                  <a:pt x="0" y="170288"/>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1440" tIns="91440" rIns="174567" bIns="174567" numCol="1" spcCol="1270" anchor="t" anchorCtr="0">
            <a:noAutofit/>
          </a:bodyPr>
          <a:lstStyle/>
          <a:p>
            <a:pPr marL="285750" lvl="1" indent="-285750" algn="l" defTabSz="1244600">
              <a:lnSpc>
                <a:spcPct val="90000"/>
              </a:lnSpc>
              <a:spcBef>
                <a:spcPct val="0"/>
              </a:spcBef>
              <a:spcAft>
                <a:spcPct val="15000"/>
              </a:spcAft>
              <a:buChar char="••"/>
            </a:pPr>
            <a:r>
              <a:rPr lang="en-US" sz="1600" dirty="0"/>
              <a:t>Questioning why</a:t>
            </a:r>
          </a:p>
          <a:p>
            <a:pPr marL="285750" lvl="1" indent="-285750" algn="l" defTabSz="1244600">
              <a:lnSpc>
                <a:spcPct val="90000"/>
              </a:lnSpc>
              <a:spcBef>
                <a:spcPct val="0"/>
              </a:spcBef>
              <a:spcAft>
                <a:spcPct val="15000"/>
              </a:spcAft>
              <a:buChar char="••"/>
            </a:pPr>
            <a:r>
              <a:rPr lang="en-US" sz="1600" dirty="0"/>
              <a:t>Not engaging in individual traditional practices such as prayer</a:t>
            </a:r>
          </a:p>
          <a:p>
            <a:pPr marL="285750" lvl="1" indent="-285750" algn="l" defTabSz="1244600">
              <a:lnSpc>
                <a:spcPct val="90000"/>
              </a:lnSpc>
              <a:spcBef>
                <a:spcPct val="0"/>
              </a:spcBef>
              <a:spcAft>
                <a:spcPct val="15000"/>
              </a:spcAft>
              <a:buChar char="••"/>
            </a:pPr>
            <a:r>
              <a:rPr lang="en-US" sz="1600" dirty="0"/>
              <a:t>Expressing anger towards Creator or Spirit</a:t>
            </a:r>
            <a:endParaRPr lang="en-US" sz="1600" kern="1200" dirty="0"/>
          </a:p>
        </p:txBody>
      </p:sp>
      <p:sp>
        <p:nvSpPr>
          <p:cNvPr id="12" name="Freeform 11"/>
          <p:cNvSpPr/>
          <p:nvPr/>
        </p:nvSpPr>
        <p:spPr>
          <a:xfrm>
            <a:off x="719538" y="4413854"/>
            <a:ext cx="2628825" cy="1969480"/>
          </a:xfrm>
          <a:custGeom>
            <a:avLst/>
            <a:gdLst>
              <a:gd name="connsiteX0" fmla="*/ 0 w 2628825"/>
              <a:gd name="connsiteY0" fmla="*/ 170288 h 1702882"/>
              <a:gd name="connsiteX1" fmla="*/ 170288 w 2628825"/>
              <a:gd name="connsiteY1" fmla="*/ 0 h 1702882"/>
              <a:gd name="connsiteX2" fmla="*/ 2458537 w 2628825"/>
              <a:gd name="connsiteY2" fmla="*/ 0 h 1702882"/>
              <a:gd name="connsiteX3" fmla="*/ 2628825 w 2628825"/>
              <a:gd name="connsiteY3" fmla="*/ 170288 h 1702882"/>
              <a:gd name="connsiteX4" fmla="*/ 2628825 w 2628825"/>
              <a:gd name="connsiteY4" fmla="*/ 1532594 h 1702882"/>
              <a:gd name="connsiteX5" fmla="*/ 2458537 w 2628825"/>
              <a:gd name="connsiteY5" fmla="*/ 1702882 h 1702882"/>
              <a:gd name="connsiteX6" fmla="*/ 170288 w 2628825"/>
              <a:gd name="connsiteY6" fmla="*/ 1702882 h 1702882"/>
              <a:gd name="connsiteX7" fmla="*/ 0 w 2628825"/>
              <a:gd name="connsiteY7" fmla="*/ 1532594 h 1702882"/>
              <a:gd name="connsiteX8" fmla="*/ 0 w 2628825"/>
              <a:gd name="connsiteY8" fmla="*/ 170288 h 170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8825" h="1702882">
                <a:moveTo>
                  <a:pt x="0" y="170288"/>
                </a:moveTo>
                <a:cubicBezTo>
                  <a:pt x="0" y="76241"/>
                  <a:pt x="76241" y="0"/>
                  <a:pt x="170288" y="0"/>
                </a:cubicBezTo>
                <a:lnTo>
                  <a:pt x="2458537" y="0"/>
                </a:lnTo>
                <a:cubicBezTo>
                  <a:pt x="2552584" y="0"/>
                  <a:pt x="2628825" y="76241"/>
                  <a:pt x="2628825" y="170288"/>
                </a:cubicBezTo>
                <a:lnTo>
                  <a:pt x="2628825" y="1532594"/>
                </a:lnTo>
                <a:cubicBezTo>
                  <a:pt x="2628825" y="1626641"/>
                  <a:pt x="2552584" y="1702882"/>
                  <a:pt x="2458537" y="1702882"/>
                </a:cubicBezTo>
                <a:lnTo>
                  <a:pt x="170288" y="1702882"/>
                </a:lnTo>
                <a:cubicBezTo>
                  <a:pt x="76241" y="1702882"/>
                  <a:pt x="0" y="1626641"/>
                  <a:pt x="0" y="1532594"/>
                </a:cubicBezTo>
                <a:lnTo>
                  <a:pt x="0" y="170288"/>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4567" tIns="91440" rIns="963215" bIns="174567" numCol="1" spcCol="1270" anchor="t" anchorCtr="0">
            <a:noAutofit/>
          </a:bodyPr>
          <a:lstStyle/>
          <a:p>
            <a:pPr marL="285750" lvl="1" indent="-285750" algn="l" defTabSz="1244600">
              <a:lnSpc>
                <a:spcPct val="90000"/>
              </a:lnSpc>
              <a:spcBef>
                <a:spcPct val="0"/>
              </a:spcBef>
              <a:spcAft>
                <a:spcPct val="15000"/>
              </a:spcAft>
              <a:buChar char="••"/>
            </a:pPr>
            <a:r>
              <a:rPr lang="en-US" sz="1600" kern="1200" dirty="0"/>
              <a:t>Isolating</a:t>
            </a:r>
          </a:p>
          <a:p>
            <a:pPr marL="285750" lvl="1" indent="-285750" algn="l" defTabSz="1244600">
              <a:lnSpc>
                <a:spcPct val="90000"/>
              </a:lnSpc>
              <a:spcBef>
                <a:spcPct val="0"/>
              </a:spcBef>
              <a:spcAft>
                <a:spcPct val="15000"/>
              </a:spcAft>
              <a:buChar char="••"/>
            </a:pPr>
            <a:r>
              <a:rPr lang="en-US" sz="1600" dirty="0"/>
              <a:t>Withdrawing</a:t>
            </a:r>
          </a:p>
          <a:p>
            <a:pPr marL="285750" lvl="1" indent="-285750" algn="l" defTabSz="1244600">
              <a:lnSpc>
                <a:spcPct val="90000"/>
              </a:lnSpc>
              <a:spcBef>
                <a:spcPct val="0"/>
              </a:spcBef>
              <a:spcAft>
                <a:spcPct val="15000"/>
              </a:spcAft>
              <a:buChar char="••"/>
            </a:pPr>
            <a:r>
              <a:rPr lang="en-US" sz="1600" kern="1200" dirty="0"/>
              <a:t>Fighting</a:t>
            </a:r>
          </a:p>
          <a:p>
            <a:pPr marL="285750" lvl="1" indent="-285750" algn="l" defTabSz="1244600">
              <a:lnSpc>
                <a:spcPct val="90000"/>
              </a:lnSpc>
              <a:spcBef>
                <a:spcPct val="0"/>
              </a:spcBef>
              <a:spcAft>
                <a:spcPct val="15000"/>
              </a:spcAft>
              <a:buChar char="••"/>
            </a:pPr>
            <a:r>
              <a:rPr lang="en-US" sz="1600" dirty="0"/>
              <a:t>Increased substance use</a:t>
            </a:r>
          </a:p>
          <a:p>
            <a:pPr marL="285750" lvl="1" indent="-285750" algn="l" defTabSz="1244600">
              <a:lnSpc>
                <a:spcPct val="90000"/>
              </a:lnSpc>
              <a:spcBef>
                <a:spcPct val="0"/>
              </a:spcBef>
              <a:spcAft>
                <a:spcPct val="15000"/>
              </a:spcAft>
              <a:buChar char="••"/>
            </a:pPr>
            <a:r>
              <a:rPr lang="en-US" sz="1600" dirty="0"/>
              <a:t>Relationship conflicts</a:t>
            </a:r>
            <a:endParaRPr lang="en-US" sz="1600" kern="1200" dirty="0"/>
          </a:p>
          <a:p>
            <a:pPr marL="0" lvl="1" algn="l" defTabSz="1244600">
              <a:lnSpc>
                <a:spcPct val="90000"/>
              </a:lnSpc>
              <a:spcBef>
                <a:spcPct val="0"/>
              </a:spcBef>
              <a:spcAft>
                <a:spcPct val="15000"/>
              </a:spcAft>
            </a:pPr>
            <a:r>
              <a:rPr lang="en-US" sz="1600" kern="1200" dirty="0"/>
              <a:t> </a:t>
            </a:r>
          </a:p>
        </p:txBody>
      </p:sp>
      <p:sp>
        <p:nvSpPr>
          <p:cNvPr id="13" name="Freeform 12"/>
          <p:cNvSpPr/>
          <p:nvPr/>
        </p:nvSpPr>
        <p:spPr>
          <a:xfrm>
            <a:off x="8683775" y="1211905"/>
            <a:ext cx="2628825" cy="2452799"/>
          </a:xfrm>
          <a:custGeom>
            <a:avLst/>
            <a:gdLst>
              <a:gd name="connsiteX0" fmla="*/ 0 w 2628825"/>
              <a:gd name="connsiteY0" fmla="*/ 170288 h 1702882"/>
              <a:gd name="connsiteX1" fmla="*/ 170288 w 2628825"/>
              <a:gd name="connsiteY1" fmla="*/ 0 h 1702882"/>
              <a:gd name="connsiteX2" fmla="*/ 2458537 w 2628825"/>
              <a:gd name="connsiteY2" fmla="*/ 0 h 1702882"/>
              <a:gd name="connsiteX3" fmla="*/ 2628825 w 2628825"/>
              <a:gd name="connsiteY3" fmla="*/ 170288 h 1702882"/>
              <a:gd name="connsiteX4" fmla="*/ 2628825 w 2628825"/>
              <a:gd name="connsiteY4" fmla="*/ 1532594 h 1702882"/>
              <a:gd name="connsiteX5" fmla="*/ 2458537 w 2628825"/>
              <a:gd name="connsiteY5" fmla="*/ 1702882 h 1702882"/>
              <a:gd name="connsiteX6" fmla="*/ 170288 w 2628825"/>
              <a:gd name="connsiteY6" fmla="*/ 1702882 h 1702882"/>
              <a:gd name="connsiteX7" fmla="*/ 0 w 2628825"/>
              <a:gd name="connsiteY7" fmla="*/ 1532594 h 1702882"/>
              <a:gd name="connsiteX8" fmla="*/ 0 w 2628825"/>
              <a:gd name="connsiteY8" fmla="*/ 170288 h 170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8825" h="1702882">
                <a:moveTo>
                  <a:pt x="0" y="170288"/>
                </a:moveTo>
                <a:cubicBezTo>
                  <a:pt x="0" y="76241"/>
                  <a:pt x="76241" y="0"/>
                  <a:pt x="170288" y="0"/>
                </a:cubicBezTo>
                <a:lnTo>
                  <a:pt x="2458537" y="0"/>
                </a:lnTo>
                <a:cubicBezTo>
                  <a:pt x="2552584" y="0"/>
                  <a:pt x="2628825" y="76241"/>
                  <a:pt x="2628825" y="170288"/>
                </a:cubicBezTo>
                <a:lnTo>
                  <a:pt x="2628825" y="1532594"/>
                </a:lnTo>
                <a:cubicBezTo>
                  <a:pt x="2628825" y="1626641"/>
                  <a:pt x="2552584" y="1702882"/>
                  <a:pt x="2458537" y="1702882"/>
                </a:cubicBezTo>
                <a:lnTo>
                  <a:pt x="170288" y="1702882"/>
                </a:lnTo>
                <a:cubicBezTo>
                  <a:pt x="76241" y="1702882"/>
                  <a:pt x="0" y="1626641"/>
                  <a:pt x="0" y="1532594"/>
                </a:cubicBezTo>
                <a:lnTo>
                  <a:pt x="0" y="170288"/>
                </a:lnTo>
                <a:close/>
              </a:path>
            </a:pathLst>
          </a:custGeom>
        </p:spPr>
        <p:style>
          <a:lnRef idx="2">
            <a:schemeClr val="dk1"/>
          </a:lnRef>
          <a:fillRef idx="1">
            <a:schemeClr val="lt1"/>
          </a:fillRef>
          <a:effectRef idx="0">
            <a:schemeClr val="dk1"/>
          </a:effectRef>
          <a:fontRef idx="minor">
            <a:schemeClr val="dk1"/>
          </a:fontRef>
        </p:style>
        <p:txBody>
          <a:bodyPr spcFirstLastPara="0" vert="horz" wrap="square" lIns="91440" tIns="182880" rIns="83127" bIns="508847" numCol="1" spcCol="1270" anchor="t" anchorCtr="0">
            <a:noAutofit/>
          </a:bodyPr>
          <a:lstStyle/>
          <a:p>
            <a:pPr marL="114300" lvl="1" indent="-114300" algn="l" defTabSz="533400">
              <a:lnSpc>
                <a:spcPct val="90000"/>
              </a:lnSpc>
              <a:spcBef>
                <a:spcPct val="0"/>
              </a:spcBef>
              <a:spcAft>
                <a:spcPct val="15000"/>
              </a:spcAft>
              <a:buChar char="••"/>
            </a:pPr>
            <a:r>
              <a:rPr lang="en-US" sz="1600" kern="1200" dirty="0"/>
              <a:t>Worry and anxiety</a:t>
            </a:r>
          </a:p>
          <a:p>
            <a:pPr marL="114300" lvl="1" indent="-114300" algn="l" defTabSz="533400">
              <a:lnSpc>
                <a:spcPct val="90000"/>
              </a:lnSpc>
              <a:spcBef>
                <a:spcPct val="0"/>
              </a:spcBef>
              <a:spcAft>
                <a:spcPct val="15000"/>
              </a:spcAft>
              <a:buChar char="••"/>
            </a:pPr>
            <a:r>
              <a:rPr lang="en-US" sz="1600" kern="1200" dirty="0"/>
              <a:t>Irritability</a:t>
            </a:r>
          </a:p>
          <a:p>
            <a:pPr marL="114300" lvl="1" indent="-114300" algn="l" defTabSz="533400">
              <a:lnSpc>
                <a:spcPct val="90000"/>
              </a:lnSpc>
              <a:spcBef>
                <a:spcPct val="0"/>
              </a:spcBef>
              <a:spcAft>
                <a:spcPct val="15000"/>
              </a:spcAft>
              <a:buChar char="••"/>
            </a:pPr>
            <a:r>
              <a:rPr lang="en-US" sz="1600" kern="1200" dirty="0"/>
              <a:t>Anger</a:t>
            </a:r>
          </a:p>
          <a:p>
            <a:pPr marL="114300" lvl="1" indent="-114300" defTabSz="533400">
              <a:lnSpc>
                <a:spcPct val="90000"/>
              </a:lnSpc>
              <a:spcBef>
                <a:spcPct val="0"/>
              </a:spcBef>
              <a:spcAft>
                <a:spcPct val="15000"/>
              </a:spcAft>
              <a:buChar char="••"/>
            </a:pPr>
            <a:r>
              <a:rPr lang="en-US" sz="1600" kern="1200" dirty="0"/>
              <a:t>Depression</a:t>
            </a:r>
          </a:p>
          <a:p>
            <a:pPr marL="114300" lvl="1" indent="-114300" defTabSz="533400">
              <a:lnSpc>
                <a:spcPct val="90000"/>
              </a:lnSpc>
              <a:spcBef>
                <a:spcPct val="0"/>
              </a:spcBef>
              <a:spcAft>
                <a:spcPct val="15000"/>
              </a:spcAft>
              <a:buChar char="••"/>
            </a:pPr>
            <a:r>
              <a:rPr lang="en-US" sz="1600" dirty="0"/>
              <a:t>Difficulty concentrating</a:t>
            </a:r>
            <a:endParaRPr lang="en-US" sz="1600" kern="1200" dirty="0"/>
          </a:p>
          <a:p>
            <a:pPr marL="114300" lvl="1" indent="-114300" algn="l" defTabSz="533400">
              <a:lnSpc>
                <a:spcPct val="90000"/>
              </a:lnSpc>
              <a:spcBef>
                <a:spcPct val="0"/>
              </a:spcBef>
              <a:spcAft>
                <a:spcPct val="15000"/>
              </a:spcAft>
              <a:buChar char="••"/>
            </a:pPr>
            <a:r>
              <a:rPr lang="en-US" sz="1600" kern="1200" dirty="0"/>
              <a:t>Mood swings</a:t>
            </a:r>
          </a:p>
          <a:p>
            <a:pPr marL="114300" lvl="1" indent="-114300" algn="l" defTabSz="533400">
              <a:lnSpc>
                <a:spcPct val="90000"/>
              </a:lnSpc>
              <a:spcBef>
                <a:spcPct val="0"/>
              </a:spcBef>
              <a:spcAft>
                <a:spcPct val="15000"/>
              </a:spcAft>
              <a:buChar char="••"/>
            </a:pPr>
            <a:r>
              <a:rPr lang="en-US" sz="1600" dirty="0"/>
              <a:t>Loss of Motivation</a:t>
            </a:r>
          </a:p>
          <a:p>
            <a:pPr marL="114300" lvl="1" indent="-114300" algn="l" defTabSz="533400">
              <a:lnSpc>
                <a:spcPct val="90000"/>
              </a:lnSpc>
              <a:spcBef>
                <a:spcPct val="0"/>
              </a:spcBef>
              <a:spcAft>
                <a:spcPct val="15000"/>
              </a:spcAft>
              <a:buChar char="••"/>
            </a:pPr>
            <a:r>
              <a:rPr lang="en-US" sz="1600" kern="1200" dirty="0"/>
              <a:t>Feeling helpless or hopeless</a:t>
            </a:r>
            <a:endParaRPr lang="en-US" sz="700" kern="1200" dirty="0"/>
          </a:p>
          <a:p>
            <a:pPr marL="57150" lvl="1" indent="-57150" algn="l" defTabSz="311150">
              <a:lnSpc>
                <a:spcPct val="90000"/>
              </a:lnSpc>
              <a:spcBef>
                <a:spcPct val="0"/>
              </a:spcBef>
              <a:spcAft>
                <a:spcPct val="15000"/>
              </a:spcAft>
              <a:buChar char="••"/>
            </a:pPr>
            <a:endParaRPr lang="en-US" sz="700" kern="1200" dirty="0"/>
          </a:p>
          <a:p>
            <a:pPr marL="57150" lvl="1" indent="-57150" algn="l" defTabSz="311150">
              <a:lnSpc>
                <a:spcPct val="90000"/>
              </a:lnSpc>
              <a:spcBef>
                <a:spcPct val="0"/>
              </a:spcBef>
              <a:spcAft>
                <a:spcPct val="15000"/>
              </a:spcAft>
              <a:buChar char="••"/>
            </a:pPr>
            <a:endParaRPr lang="en-US" sz="700" kern="1200" dirty="0"/>
          </a:p>
        </p:txBody>
      </p:sp>
      <p:sp>
        <p:nvSpPr>
          <p:cNvPr id="14" name="Freeform 13"/>
          <p:cNvSpPr/>
          <p:nvPr/>
        </p:nvSpPr>
        <p:spPr>
          <a:xfrm>
            <a:off x="719538" y="1244669"/>
            <a:ext cx="2628825" cy="2435638"/>
          </a:xfrm>
          <a:custGeom>
            <a:avLst/>
            <a:gdLst>
              <a:gd name="connsiteX0" fmla="*/ 0 w 2628825"/>
              <a:gd name="connsiteY0" fmla="*/ 170288 h 1702882"/>
              <a:gd name="connsiteX1" fmla="*/ 170288 w 2628825"/>
              <a:gd name="connsiteY1" fmla="*/ 0 h 1702882"/>
              <a:gd name="connsiteX2" fmla="*/ 2458537 w 2628825"/>
              <a:gd name="connsiteY2" fmla="*/ 0 h 1702882"/>
              <a:gd name="connsiteX3" fmla="*/ 2628825 w 2628825"/>
              <a:gd name="connsiteY3" fmla="*/ 170288 h 1702882"/>
              <a:gd name="connsiteX4" fmla="*/ 2628825 w 2628825"/>
              <a:gd name="connsiteY4" fmla="*/ 1532594 h 1702882"/>
              <a:gd name="connsiteX5" fmla="*/ 2458537 w 2628825"/>
              <a:gd name="connsiteY5" fmla="*/ 1702882 h 1702882"/>
              <a:gd name="connsiteX6" fmla="*/ 170288 w 2628825"/>
              <a:gd name="connsiteY6" fmla="*/ 1702882 h 1702882"/>
              <a:gd name="connsiteX7" fmla="*/ 0 w 2628825"/>
              <a:gd name="connsiteY7" fmla="*/ 1532594 h 1702882"/>
              <a:gd name="connsiteX8" fmla="*/ 0 w 2628825"/>
              <a:gd name="connsiteY8" fmla="*/ 170288 h 170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28825" h="1702882">
                <a:moveTo>
                  <a:pt x="0" y="170288"/>
                </a:moveTo>
                <a:cubicBezTo>
                  <a:pt x="0" y="76241"/>
                  <a:pt x="76241" y="0"/>
                  <a:pt x="170288" y="0"/>
                </a:cubicBezTo>
                <a:lnTo>
                  <a:pt x="2458537" y="0"/>
                </a:lnTo>
                <a:cubicBezTo>
                  <a:pt x="2552584" y="0"/>
                  <a:pt x="2628825" y="76241"/>
                  <a:pt x="2628825" y="170288"/>
                </a:cubicBezTo>
                <a:lnTo>
                  <a:pt x="2628825" y="1532594"/>
                </a:lnTo>
                <a:cubicBezTo>
                  <a:pt x="2628825" y="1626641"/>
                  <a:pt x="2552584" y="1702882"/>
                  <a:pt x="2458537" y="1702882"/>
                </a:cubicBezTo>
                <a:lnTo>
                  <a:pt x="170288" y="1702882"/>
                </a:lnTo>
                <a:cubicBezTo>
                  <a:pt x="76241" y="1702882"/>
                  <a:pt x="0" y="1626641"/>
                  <a:pt x="0" y="1532594"/>
                </a:cubicBezTo>
                <a:lnTo>
                  <a:pt x="0" y="170288"/>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3127" tIns="182880" rIns="871775" bIns="508847" numCol="1" spcCol="1270" anchor="t" anchorCtr="0">
            <a:noAutofit/>
          </a:bodyPr>
          <a:lstStyle/>
          <a:p>
            <a:pPr marL="114300" lvl="1" indent="-114300" algn="l" defTabSz="533400">
              <a:lnSpc>
                <a:spcPct val="90000"/>
              </a:lnSpc>
              <a:spcBef>
                <a:spcPct val="0"/>
              </a:spcBef>
              <a:spcAft>
                <a:spcPct val="15000"/>
              </a:spcAft>
              <a:buChar char="••"/>
            </a:pPr>
            <a:r>
              <a:rPr lang="en-US" sz="1600" kern="1200" dirty="0"/>
              <a:t>Body Aches</a:t>
            </a:r>
          </a:p>
          <a:p>
            <a:pPr marL="114300" lvl="1" indent="-114300" algn="l" defTabSz="533400">
              <a:lnSpc>
                <a:spcPct val="90000"/>
              </a:lnSpc>
              <a:spcBef>
                <a:spcPct val="0"/>
              </a:spcBef>
              <a:spcAft>
                <a:spcPct val="15000"/>
              </a:spcAft>
              <a:buChar char="••"/>
            </a:pPr>
            <a:r>
              <a:rPr lang="en-US" sz="1600" kern="1200" dirty="0"/>
              <a:t>Muscle tension/knots</a:t>
            </a:r>
          </a:p>
          <a:p>
            <a:pPr marL="114300" lvl="1" indent="-114300" algn="l" defTabSz="533400">
              <a:lnSpc>
                <a:spcPct val="90000"/>
              </a:lnSpc>
              <a:spcBef>
                <a:spcPct val="0"/>
              </a:spcBef>
              <a:spcAft>
                <a:spcPct val="15000"/>
              </a:spcAft>
              <a:buChar char="••"/>
            </a:pPr>
            <a:r>
              <a:rPr lang="en-US" sz="1600" dirty="0"/>
              <a:t>Jumpiness</a:t>
            </a:r>
            <a:endParaRPr lang="en-US" sz="1600" kern="1200" dirty="0"/>
          </a:p>
          <a:p>
            <a:pPr marL="114300" lvl="1" indent="-114300" algn="l" defTabSz="533400">
              <a:lnSpc>
                <a:spcPct val="90000"/>
              </a:lnSpc>
              <a:spcBef>
                <a:spcPct val="0"/>
              </a:spcBef>
              <a:spcAft>
                <a:spcPct val="15000"/>
              </a:spcAft>
              <a:buChar char="••"/>
            </a:pPr>
            <a:r>
              <a:rPr lang="en-US" sz="1600" kern="1200" dirty="0"/>
              <a:t>Headache</a:t>
            </a:r>
          </a:p>
          <a:p>
            <a:pPr marL="114300" lvl="1" indent="-114300" algn="l" defTabSz="533400">
              <a:lnSpc>
                <a:spcPct val="90000"/>
              </a:lnSpc>
              <a:spcBef>
                <a:spcPct val="0"/>
              </a:spcBef>
              <a:spcAft>
                <a:spcPct val="15000"/>
              </a:spcAft>
              <a:buChar char="••"/>
            </a:pPr>
            <a:r>
              <a:rPr lang="en-US" sz="1600" dirty="0"/>
              <a:t>Chest tightness</a:t>
            </a:r>
            <a:endParaRPr lang="en-US" sz="1600" kern="1200" dirty="0"/>
          </a:p>
          <a:p>
            <a:pPr marL="114300" lvl="1" indent="-114300" algn="l" defTabSz="533400">
              <a:lnSpc>
                <a:spcPct val="90000"/>
              </a:lnSpc>
              <a:spcBef>
                <a:spcPct val="0"/>
              </a:spcBef>
              <a:spcAft>
                <a:spcPct val="15000"/>
              </a:spcAft>
              <a:buChar char="••"/>
            </a:pPr>
            <a:r>
              <a:rPr lang="en-US" sz="1600" kern="1200" dirty="0"/>
              <a:t>Digestive Issues</a:t>
            </a:r>
          </a:p>
          <a:p>
            <a:pPr marL="114300" lvl="1" indent="-114300" algn="l" defTabSz="533400">
              <a:lnSpc>
                <a:spcPct val="90000"/>
              </a:lnSpc>
              <a:spcBef>
                <a:spcPct val="0"/>
              </a:spcBef>
              <a:spcAft>
                <a:spcPct val="15000"/>
              </a:spcAft>
              <a:buChar char="••"/>
            </a:pPr>
            <a:r>
              <a:rPr lang="en-US" sz="1600" kern="1200" dirty="0"/>
              <a:t>Fatigue</a:t>
            </a:r>
          </a:p>
          <a:p>
            <a:pPr marL="114300" lvl="1" indent="-114300" algn="l" defTabSz="533400">
              <a:lnSpc>
                <a:spcPct val="90000"/>
              </a:lnSpc>
              <a:spcBef>
                <a:spcPct val="0"/>
              </a:spcBef>
              <a:spcAft>
                <a:spcPct val="15000"/>
              </a:spcAft>
              <a:buChar char="••"/>
            </a:pPr>
            <a:r>
              <a:rPr lang="en-US" sz="1600" kern="1200" dirty="0"/>
              <a:t>Insomnia </a:t>
            </a:r>
          </a:p>
          <a:p>
            <a:pPr marL="114300" lvl="1" indent="-114300" algn="l" defTabSz="533400">
              <a:lnSpc>
                <a:spcPct val="90000"/>
              </a:lnSpc>
              <a:spcBef>
                <a:spcPct val="0"/>
              </a:spcBef>
              <a:spcAft>
                <a:spcPct val="15000"/>
              </a:spcAft>
              <a:buChar char="••"/>
            </a:pPr>
            <a:endParaRPr lang="en-US" sz="1200" kern="1200" dirty="0"/>
          </a:p>
        </p:txBody>
      </p:sp>
      <p:sp>
        <p:nvSpPr>
          <p:cNvPr id="15" name="Freeform 14"/>
          <p:cNvSpPr/>
          <p:nvPr/>
        </p:nvSpPr>
        <p:spPr>
          <a:xfrm>
            <a:off x="3508225" y="1343551"/>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0" y="2304213"/>
                </a:moveTo>
                <a:cubicBezTo>
                  <a:pt x="0" y="1031631"/>
                  <a:pt x="1031631" y="0"/>
                  <a:pt x="2304213" y="0"/>
                </a:cubicBezTo>
                <a:lnTo>
                  <a:pt x="2304213" y="2304213"/>
                </a:lnTo>
                <a:lnTo>
                  <a:pt x="0" y="2304213"/>
                </a:lnTo>
                <a:close/>
              </a:path>
            </a:pathLst>
          </a:custGeom>
          <a:solidFill>
            <a:schemeClr val="accent4">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60232" tIns="760232" rIns="85344" bIns="85344" numCol="1" spcCol="1270" anchor="ctr" anchorCtr="0">
            <a:noAutofit/>
          </a:bodyPr>
          <a:lstStyle/>
          <a:p>
            <a:pPr lvl="0" algn="ctr" defTabSz="533400">
              <a:lnSpc>
                <a:spcPct val="90000"/>
              </a:lnSpc>
              <a:spcBef>
                <a:spcPct val="0"/>
              </a:spcBef>
              <a:spcAft>
                <a:spcPct val="35000"/>
              </a:spcAft>
            </a:pPr>
            <a:r>
              <a:rPr lang="en-US" sz="2000" kern="1200" dirty="0">
                <a:solidFill>
                  <a:schemeClr val="bg1"/>
                </a:solidFill>
              </a:rPr>
              <a:t>Physical</a:t>
            </a:r>
            <a:r>
              <a:rPr lang="en-US" sz="1200" kern="1200" dirty="0">
                <a:solidFill>
                  <a:schemeClr val="bg1"/>
                </a:solidFill>
              </a:rPr>
              <a:t> </a:t>
            </a:r>
          </a:p>
        </p:txBody>
      </p:sp>
      <p:sp>
        <p:nvSpPr>
          <p:cNvPr id="16" name="Freeform 15"/>
          <p:cNvSpPr/>
          <p:nvPr/>
        </p:nvSpPr>
        <p:spPr>
          <a:xfrm>
            <a:off x="6096000" y="1343550"/>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0" y="0"/>
                </a:moveTo>
                <a:cubicBezTo>
                  <a:pt x="1272582" y="0"/>
                  <a:pt x="2304213" y="1031631"/>
                  <a:pt x="2304213" y="2304213"/>
                </a:cubicBezTo>
                <a:lnTo>
                  <a:pt x="0" y="2304213"/>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44" tIns="938032" rIns="938032" bIns="263144" numCol="1" spcCol="1270" anchor="ctr" anchorCtr="0">
            <a:noAutofit/>
          </a:bodyPr>
          <a:lstStyle/>
          <a:p>
            <a:pPr lvl="0" algn="ctr" defTabSz="1644650">
              <a:lnSpc>
                <a:spcPct val="90000"/>
              </a:lnSpc>
              <a:spcBef>
                <a:spcPct val="0"/>
              </a:spcBef>
              <a:spcAft>
                <a:spcPct val="35000"/>
              </a:spcAft>
            </a:pPr>
            <a:r>
              <a:rPr lang="en-US" sz="2000" kern="1200" dirty="0">
                <a:solidFill>
                  <a:schemeClr val="bg1"/>
                </a:solidFill>
              </a:rPr>
              <a:t>Mental</a:t>
            </a:r>
          </a:p>
        </p:txBody>
      </p:sp>
      <p:sp>
        <p:nvSpPr>
          <p:cNvPr id="17" name="Freeform 16"/>
          <p:cNvSpPr/>
          <p:nvPr/>
        </p:nvSpPr>
        <p:spPr>
          <a:xfrm>
            <a:off x="6096001" y="3801879"/>
            <a:ext cx="2304212" cy="2304214"/>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2304213" y="0"/>
                </a:moveTo>
                <a:cubicBezTo>
                  <a:pt x="2304213" y="1272582"/>
                  <a:pt x="1272582" y="2304213"/>
                  <a:pt x="0" y="2304213"/>
                </a:cubicBezTo>
                <a:lnTo>
                  <a:pt x="0" y="0"/>
                </a:lnTo>
                <a:lnTo>
                  <a:pt x="2304213" y="0"/>
                </a:lnTo>
                <a:close/>
              </a:path>
            </a:pathLst>
          </a:custGeom>
          <a:solidFill>
            <a:schemeClr val="accent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63144" tIns="263144" rIns="938032" bIns="938032" numCol="1" spcCol="1270" anchor="ctr" anchorCtr="0">
            <a:noAutofit/>
          </a:bodyPr>
          <a:lstStyle/>
          <a:p>
            <a:pPr lvl="0" algn="ctr" defTabSz="1644650">
              <a:lnSpc>
                <a:spcPct val="90000"/>
              </a:lnSpc>
              <a:spcBef>
                <a:spcPct val="0"/>
              </a:spcBef>
              <a:spcAft>
                <a:spcPct val="35000"/>
              </a:spcAft>
            </a:pPr>
            <a:r>
              <a:rPr lang="en-US" sz="2000" kern="1200" dirty="0">
                <a:solidFill>
                  <a:schemeClr val="bg1"/>
                </a:solidFill>
              </a:rPr>
              <a:t>Spiritual</a:t>
            </a:r>
          </a:p>
        </p:txBody>
      </p:sp>
      <p:sp>
        <p:nvSpPr>
          <p:cNvPr id="18" name="Freeform 17"/>
          <p:cNvSpPr/>
          <p:nvPr/>
        </p:nvSpPr>
        <p:spPr>
          <a:xfrm>
            <a:off x="3520422" y="3801880"/>
            <a:ext cx="2304213" cy="2304213"/>
          </a:xfrm>
          <a:custGeom>
            <a:avLst/>
            <a:gdLst>
              <a:gd name="connsiteX0" fmla="*/ 0 w 2304213"/>
              <a:gd name="connsiteY0" fmla="*/ 2304213 h 2304213"/>
              <a:gd name="connsiteX1" fmla="*/ 2304213 w 2304213"/>
              <a:gd name="connsiteY1" fmla="*/ 0 h 2304213"/>
              <a:gd name="connsiteX2" fmla="*/ 2304213 w 2304213"/>
              <a:gd name="connsiteY2" fmla="*/ 2304213 h 2304213"/>
              <a:gd name="connsiteX3" fmla="*/ 0 w 2304213"/>
              <a:gd name="connsiteY3" fmla="*/ 2304213 h 2304213"/>
            </a:gdLst>
            <a:ahLst/>
            <a:cxnLst>
              <a:cxn ang="0">
                <a:pos x="connsiteX0" y="connsiteY0"/>
              </a:cxn>
              <a:cxn ang="0">
                <a:pos x="connsiteX1" y="connsiteY1"/>
              </a:cxn>
              <a:cxn ang="0">
                <a:pos x="connsiteX2" y="connsiteY2"/>
              </a:cxn>
              <a:cxn ang="0">
                <a:pos x="connsiteX3" y="connsiteY3"/>
              </a:cxn>
            </a:cxnLst>
            <a:rect l="l" t="t" r="r" b="b"/>
            <a:pathLst>
              <a:path w="2304213" h="2304213">
                <a:moveTo>
                  <a:pt x="2304213" y="2304213"/>
                </a:moveTo>
                <a:cubicBezTo>
                  <a:pt x="1031631" y="2304213"/>
                  <a:pt x="0" y="1272582"/>
                  <a:pt x="0" y="0"/>
                </a:cubicBezTo>
                <a:lnTo>
                  <a:pt x="2304213" y="0"/>
                </a:lnTo>
                <a:lnTo>
                  <a:pt x="2304213" y="2304213"/>
                </a:lnTo>
                <a:close/>
              </a:path>
            </a:pathLst>
          </a:custGeom>
          <a:solidFill>
            <a:schemeClr val="accent6">
              <a:lumMod val="40000"/>
              <a:lumOff val="6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38032" tIns="263144" rIns="263144" bIns="938032" numCol="1" spcCol="1270" anchor="ctr" anchorCtr="0">
            <a:noAutofit/>
          </a:bodyPr>
          <a:lstStyle/>
          <a:p>
            <a:pPr lvl="0" algn="ctr" defTabSz="1644650">
              <a:lnSpc>
                <a:spcPct val="90000"/>
              </a:lnSpc>
              <a:spcBef>
                <a:spcPct val="0"/>
              </a:spcBef>
              <a:spcAft>
                <a:spcPct val="35000"/>
              </a:spcAft>
            </a:pPr>
            <a:r>
              <a:rPr lang="en-US" sz="2000" kern="1200" dirty="0">
                <a:solidFill>
                  <a:schemeClr val="bg1"/>
                </a:solidFill>
              </a:rPr>
              <a:t>Social</a:t>
            </a:r>
          </a:p>
        </p:txBody>
      </p:sp>
      <p:sp>
        <p:nvSpPr>
          <p:cNvPr id="19" name="Circular Arrow 18"/>
          <p:cNvSpPr/>
          <p:nvPr/>
        </p:nvSpPr>
        <p:spPr>
          <a:xfrm>
            <a:off x="5526684" y="3299102"/>
            <a:ext cx="795565" cy="691796"/>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0" name="Circular Arrow 19"/>
          <p:cNvSpPr/>
          <p:nvPr/>
        </p:nvSpPr>
        <p:spPr>
          <a:xfrm rot="10800000">
            <a:off x="5526684" y="3457844"/>
            <a:ext cx="795565" cy="691796"/>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261458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75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2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childTnLst>
                                </p:cTn>
                              </p:par>
                            </p:childTnLst>
                          </p:cTn>
                        </p:par>
                        <p:par>
                          <p:cTn id="13" fill="hold">
                            <p:stCondLst>
                              <p:cond delay="1000"/>
                            </p:stCondLst>
                            <p:childTnLst>
                              <p:par>
                                <p:cTn id="14" presetID="22" presetClass="entr" presetSubtype="8" fill="hold" grpId="0" nodeType="afterEffect">
                                  <p:stCondLst>
                                    <p:cond delay="25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25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25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par>
                          <p:cTn id="27" fill="hold">
                            <p:stCondLst>
                              <p:cond delay="750"/>
                            </p:stCondLst>
                            <p:childTnLst>
                              <p:par>
                                <p:cTn id="28" presetID="10" presetClass="entr" presetSubtype="0" fill="hold" grpId="0" nodeType="afterEffect">
                                  <p:stCondLst>
                                    <p:cond delay="2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childTnLst>
                                </p:cTn>
                              </p:par>
                            </p:childTnLst>
                          </p:cTn>
                        </p:par>
                        <p:par>
                          <p:cTn id="31" fill="hold">
                            <p:stCondLst>
                              <p:cond delay="1750"/>
                            </p:stCondLst>
                            <p:childTnLst>
                              <p:par>
                                <p:cTn id="32" presetID="22" presetClass="entr" presetSubtype="4" fill="hold" grpId="0" nodeType="afterEffect">
                                  <p:stCondLst>
                                    <p:cond delay="250"/>
                                  </p:stCondLst>
                                  <p:childTnLst>
                                    <p:set>
                                      <p:cBhvr>
                                        <p:cTn id="33" dur="1" fill="hold">
                                          <p:stCondLst>
                                            <p:cond delay="0"/>
                                          </p:stCondLst>
                                        </p:cTn>
                                        <p:tgtEl>
                                          <p:spTgt spid="17"/>
                                        </p:tgtEl>
                                        <p:attrNameLst>
                                          <p:attrName>style.visibility</p:attrName>
                                        </p:attrNameLst>
                                      </p:cBhvr>
                                      <p:to>
                                        <p:strVal val="visible"/>
                                      </p:to>
                                    </p:set>
                                    <p:animEffect transition="in" filter="wipe(down)">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25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75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animBg="1"/>
      <p:bldP spid="16" grpId="0" animBg="1"/>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D6A3C-217B-4B9B-900D-47E29CCE2B71}"/>
              </a:ext>
            </a:extLst>
          </p:cNvPr>
          <p:cNvSpPr>
            <a:spLocks noGrp="1"/>
          </p:cNvSpPr>
          <p:nvPr>
            <p:ph type="ctrTitle"/>
          </p:nvPr>
        </p:nvSpPr>
        <p:spPr/>
        <p:txBody>
          <a:bodyPr/>
          <a:lstStyle/>
          <a:p>
            <a:r>
              <a:rPr lang="en-US" dirty="0"/>
              <a:t>GRIEVING &amp; MISSED MILESTONES</a:t>
            </a:r>
          </a:p>
        </p:txBody>
      </p:sp>
    </p:spTree>
    <p:extLst>
      <p:ext uri="{BB962C8B-B14F-4D97-AF65-F5344CB8AC3E}">
        <p14:creationId xmlns:p14="http://schemas.microsoft.com/office/powerpoint/2010/main" val="10734034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60000"/>
                    <a:lumOff val="40000"/>
                  </a:schemeClr>
                </a:solidFill>
              </a:rPr>
              <a:t>Grieving &amp; Milestones</a:t>
            </a:r>
          </a:p>
        </p:txBody>
      </p:sp>
      <p:sp>
        <p:nvSpPr>
          <p:cNvPr id="3" name="Content Placeholder 2"/>
          <p:cNvSpPr>
            <a:spLocks noGrp="1"/>
          </p:cNvSpPr>
          <p:nvPr>
            <p:ph sz="half" idx="1"/>
          </p:nvPr>
        </p:nvSpPr>
        <p:spPr>
          <a:xfrm>
            <a:off x="253600" y="2224331"/>
            <a:ext cx="5598560" cy="4260874"/>
          </a:xfrm>
        </p:spPr>
        <p:txBody>
          <a:bodyPr>
            <a:normAutofit lnSpcReduction="10000"/>
          </a:bodyPr>
          <a:lstStyle/>
          <a:p>
            <a:pPr>
              <a:buFont typeface="Wingdings" panose="05000000000000000000" pitchFamily="2" charset="2"/>
              <a:buChar char="§"/>
            </a:pPr>
            <a:r>
              <a:rPr lang="en-US" sz="3200" dirty="0"/>
              <a:t>Grief is the response we have to loss. </a:t>
            </a:r>
          </a:p>
          <a:p>
            <a:pPr>
              <a:buFont typeface="Wingdings" panose="05000000000000000000" pitchFamily="2" charset="2"/>
              <a:buChar char="§"/>
            </a:pPr>
            <a:r>
              <a:rPr lang="en-US" sz="3200" dirty="0"/>
              <a:t>We also acknowledge that our youth may actively be grieving the loss of routine, connection, support, play, and activity.</a:t>
            </a:r>
          </a:p>
        </p:txBody>
      </p:sp>
      <p:sp>
        <p:nvSpPr>
          <p:cNvPr id="4" name="Content Placeholder 3"/>
          <p:cNvSpPr>
            <a:spLocks noGrp="1"/>
          </p:cNvSpPr>
          <p:nvPr>
            <p:ph sz="half" idx="2"/>
          </p:nvPr>
        </p:nvSpPr>
        <p:spPr>
          <a:xfrm>
            <a:off x="6096000" y="2224330"/>
            <a:ext cx="5842400" cy="4260875"/>
          </a:xfrm>
        </p:spPr>
        <p:txBody>
          <a:bodyPr>
            <a:normAutofit lnSpcReduction="10000"/>
          </a:bodyPr>
          <a:lstStyle/>
          <a:p>
            <a:r>
              <a:rPr lang="en-US" sz="3200" dirty="0"/>
              <a:t>Milestones are rites of passage</a:t>
            </a:r>
          </a:p>
          <a:p>
            <a:pPr lvl="1"/>
            <a:r>
              <a:rPr lang="en-US" sz="3200" dirty="0"/>
              <a:t>Missing these milestones can also be very impactful</a:t>
            </a:r>
          </a:p>
          <a:p>
            <a:r>
              <a:rPr lang="en-US" sz="3200" dirty="0"/>
              <a:t>Milestone Events:</a:t>
            </a:r>
          </a:p>
          <a:p>
            <a:pPr lvl="1"/>
            <a:r>
              <a:rPr lang="en-US" sz="3200" dirty="0"/>
              <a:t>Transition to new class</a:t>
            </a:r>
          </a:p>
          <a:p>
            <a:pPr lvl="1"/>
            <a:r>
              <a:rPr lang="en-US" sz="3200" dirty="0"/>
              <a:t>Prom/Social Events</a:t>
            </a:r>
          </a:p>
          <a:p>
            <a:pPr lvl="1"/>
            <a:r>
              <a:rPr lang="en-US" sz="3200" dirty="0"/>
              <a:t>Summer transitions</a:t>
            </a:r>
          </a:p>
          <a:p>
            <a:pPr lvl="1"/>
            <a:r>
              <a:rPr lang="en-US" sz="3200" dirty="0"/>
              <a:t>Graduations</a:t>
            </a:r>
          </a:p>
        </p:txBody>
      </p:sp>
    </p:spTree>
    <p:extLst>
      <p:ext uri="{BB962C8B-B14F-4D97-AF65-F5344CB8AC3E}">
        <p14:creationId xmlns:p14="http://schemas.microsoft.com/office/powerpoint/2010/main" val="2440221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60000"/>
                    <a:lumOff val="40000"/>
                  </a:schemeClr>
                </a:solidFill>
              </a:rPr>
              <a:t>Grieving Processes </a:t>
            </a:r>
          </a:p>
        </p:txBody>
      </p:sp>
      <p:sp>
        <p:nvSpPr>
          <p:cNvPr id="3" name="Content Placeholder 2"/>
          <p:cNvSpPr>
            <a:spLocks noGrp="1"/>
          </p:cNvSpPr>
          <p:nvPr>
            <p:ph idx="1"/>
          </p:nvPr>
        </p:nvSpPr>
        <p:spPr>
          <a:xfrm>
            <a:off x="680321" y="2336872"/>
            <a:ext cx="10967728" cy="4359349"/>
          </a:xfrm>
        </p:spPr>
        <p:txBody>
          <a:bodyPr>
            <a:normAutofit fontScale="92500" lnSpcReduction="10000"/>
          </a:bodyPr>
          <a:lstStyle/>
          <a:p>
            <a:r>
              <a:rPr lang="en-US" sz="3200" dirty="0"/>
              <a:t>Intuitive and Instrumental Grieving Styles:</a:t>
            </a:r>
          </a:p>
          <a:p>
            <a:pPr lvl="1"/>
            <a:r>
              <a:rPr lang="en-US" sz="2800" b="1" u="sng" dirty="0"/>
              <a:t>Intuitive</a:t>
            </a:r>
            <a:r>
              <a:rPr lang="en-US" sz="2800" dirty="0"/>
              <a:t>: emotion/feeling/processing—can get stuck in the emotion of the issue. </a:t>
            </a:r>
          </a:p>
          <a:p>
            <a:pPr lvl="1"/>
            <a:r>
              <a:rPr lang="en-US" sz="2800" b="1" u="sng" dirty="0"/>
              <a:t>Instrumental</a:t>
            </a:r>
            <a:r>
              <a:rPr lang="en-US" sz="2800" dirty="0"/>
              <a:t>: doing/working/thinking/dwelling—can get stuck thinking and dwelling on an issue.</a:t>
            </a:r>
          </a:p>
          <a:p>
            <a:pPr lvl="1"/>
            <a:endParaRPr lang="en-US" sz="2800" dirty="0"/>
          </a:p>
          <a:p>
            <a:r>
              <a:rPr lang="en-US" sz="3200" dirty="0"/>
              <a:t>Reactive and Responsive Grieving Processes:</a:t>
            </a:r>
          </a:p>
          <a:p>
            <a:pPr lvl="1"/>
            <a:r>
              <a:rPr lang="en-US" sz="2800" b="1" u="sng" dirty="0"/>
              <a:t>Reactive</a:t>
            </a:r>
            <a:r>
              <a:rPr lang="en-US" sz="2800" dirty="0"/>
              <a:t>: Overcome with grief, uncontrollable crying spells, emotional outbursts. </a:t>
            </a:r>
          </a:p>
          <a:p>
            <a:pPr lvl="1"/>
            <a:r>
              <a:rPr lang="en-US" sz="2800" b="1" u="sng" dirty="0"/>
              <a:t>Responsive</a:t>
            </a:r>
            <a:r>
              <a:rPr lang="en-US" sz="2800" dirty="0"/>
              <a:t>: Acknowledge the feelings, emotions, and discussions as they come and validate. </a:t>
            </a:r>
          </a:p>
        </p:txBody>
      </p:sp>
    </p:spTree>
    <p:extLst>
      <p:ext uri="{BB962C8B-B14F-4D97-AF65-F5344CB8AC3E}">
        <p14:creationId xmlns:p14="http://schemas.microsoft.com/office/powerpoint/2010/main" val="3008521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9BDFA-7B8E-A243-9922-062255E206F6}"/>
              </a:ext>
            </a:extLst>
          </p:cNvPr>
          <p:cNvSpPr>
            <a:spLocks noGrp="1"/>
          </p:cNvSpPr>
          <p:nvPr>
            <p:ph type="ctrTitle"/>
          </p:nvPr>
        </p:nvSpPr>
        <p:spPr/>
        <p:txBody>
          <a:bodyPr/>
          <a:lstStyle/>
          <a:p>
            <a:r>
              <a:rPr lang="en-US" dirty="0"/>
              <a:t>Suicide Awareness</a:t>
            </a:r>
          </a:p>
        </p:txBody>
      </p:sp>
      <p:sp>
        <p:nvSpPr>
          <p:cNvPr id="3" name="Subtitle 2">
            <a:extLst>
              <a:ext uri="{FF2B5EF4-FFF2-40B4-BE49-F238E27FC236}">
                <a16:creationId xmlns:a16="http://schemas.microsoft.com/office/drawing/2014/main" id="{91BF54AA-FA63-B04F-B444-83B392802B7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360910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FD66A-E0D8-4D40-85F6-574DA6D3C84E}"/>
              </a:ext>
            </a:extLst>
          </p:cNvPr>
          <p:cNvSpPr>
            <a:spLocks noGrp="1"/>
          </p:cNvSpPr>
          <p:nvPr>
            <p:ph type="title"/>
          </p:nvPr>
        </p:nvSpPr>
        <p:spPr/>
        <p:txBody>
          <a:bodyPr/>
          <a:lstStyle/>
          <a:p>
            <a:r>
              <a:rPr lang="en-US" dirty="0"/>
              <a:t>Suicide Myths &amp; Facts Quiz</a:t>
            </a:r>
          </a:p>
        </p:txBody>
      </p:sp>
      <p:sp>
        <p:nvSpPr>
          <p:cNvPr id="3" name="Content Placeholder 2">
            <a:extLst>
              <a:ext uri="{FF2B5EF4-FFF2-40B4-BE49-F238E27FC236}">
                <a16:creationId xmlns:a16="http://schemas.microsoft.com/office/drawing/2014/main" id="{95D44D75-D35E-1343-9DC0-6A964BB24001}"/>
              </a:ext>
            </a:extLst>
          </p:cNvPr>
          <p:cNvSpPr>
            <a:spLocks noGrp="1"/>
          </p:cNvSpPr>
          <p:nvPr>
            <p:ph idx="1"/>
          </p:nvPr>
        </p:nvSpPr>
        <p:spPr>
          <a:xfrm>
            <a:off x="1115568" y="2049517"/>
            <a:ext cx="10168128" cy="4708635"/>
          </a:xfrm>
        </p:spPr>
        <p:txBody>
          <a:bodyPr>
            <a:normAutofit/>
          </a:bodyPr>
          <a:lstStyle/>
          <a:p>
            <a:r>
              <a:rPr lang="en-US" dirty="0"/>
              <a:t>If questioned, young people will admit suicidal thoughts or behaviors to parents. 		</a:t>
            </a:r>
            <a:r>
              <a:rPr lang="en-US" b="1" dirty="0">
                <a:solidFill>
                  <a:srgbClr val="FF0000"/>
                </a:solidFill>
              </a:rPr>
              <a:t>TRUE</a:t>
            </a:r>
            <a:r>
              <a:rPr lang="en-US" dirty="0"/>
              <a:t> or </a:t>
            </a:r>
            <a:r>
              <a:rPr lang="en-US" b="1" dirty="0">
                <a:solidFill>
                  <a:srgbClr val="FFFF00"/>
                </a:solidFill>
              </a:rPr>
              <a:t>FALSE</a:t>
            </a:r>
            <a:r>
              <a:rPr lang="en-US" dirty="0"/>
              <a:t>? </a:t>
            </a:r>
          </a:p>
          <a:p>
            <a:r>
              <a:rPr lang="en-US" dirty="0"/>
              <a:t>There is a difference in suicidal behaviors between males and females. 			</a:t>
            </a:r>
            <a:r>
              <a:rPr lang="en-US" b="1" dirty="0">
                <a:solidFill>
                  <a:srgbClr val="FF0000"/>
                </a:solidFill>
              </a:rPr>
              <a:t>TRUE</a:t>
            </a:r>
            <a:r>
              <a:rPr lang="en-US" dirty="0"/>
              <a:t> or </a:t>
            </a:r>
            <a:r>
              <a:rPr lang="en-US" b="1" dirty="0">
                <a:solidFill>
                  <a:srgbClr val="FFFF00"/>
                </a:solidFill>
              </a:rPr>
              <a:t>FALSE</a:t>
            </a:r>
            <a:r>
              <a:rPr lang="en-US" dirty="0"/>
              <a:t>? </a:t>
            </a:r>
          </a:p>
          <a:p>
            <a:r>
              <a:rPr lang="en-US" dirty="0"/>
              <a:t>People who talk about suicide don’t complete suicide – they are just seeing attention. 		</a:t>
            </a:r>
            <a:r>
              <a:rPr lang="en-US" b="1" dirty="0">
                <a:solidFill>
                  <a:srgbClr val="FF0000"/>
                </a:solidFill>
              </a:rPr>
              <a:t>TRUE</a:t>
            </a:r>
            <a:r>
              <a:rPr lang="en-US" dirty="0"/>
              <a:t> or </a:t>
            </a:r>
            <a:r>
              <a:rPr lang="en-US" b="1" dirty="0">
                <a:solidFill>
                  <a:srgbClr val="FFFF00"/>
                </a:solidFill>
              </a:rPr>
              <a:t>FALSE</a:t>
            </a:r>
            <a:r>
              <a:rPr lang="en-US" dirty="0"/>
              <a:t>? </a:t>
            </a:r>
          </a:p>
          <a:p>
            <a:r>
              <a:rPr lang="en-US" dirty="0"/>
              <a:t>Talking about suicide can plant the idea in the minds of at-risk individuals. 		</a:t>
            </a:r>
            <a:r>
              <a:rPr lang="en-US" b="1" dirty="0">
                <a:solidFill>
                  <a:srgbClr val="FF0000"/>
                </a:solidFill>
              </a:rPr>
              <a:t>TRUE</a:t>
            </a:r>
            <a:r>
              <a:rPr lang="en-US" dirty="0"/>
              <a:t> or </a:t>
            </a:r>
            <a:r>
              <a:rPr lang="en-US" b="1" dirty="0">
                <a:solidFill>
                  <a:srgbClr val="FFFF00"/>
                </a:solidFill>
              </a:rPr>
              <a:t>FALSE</a:t>
            </a:r>
            <a:r>
              <a:rPr lang="en-US" dirty="0"/>
              <a:t>? </a:t>
            </a:r>
          </a:p>
          <a:p>
            <a:r>
              <a:rPr lang="en-US" dirty="0"/>
              <a:t>The only one who can help a suicidal person is a counselor or mental health professional. 	</a:t>
            </a:r>
            <a:r>
              <a:rPr lang="en-US" b="1" dirty="0">
                <a:solidFill>
                  <a:srgbClr val="FF0000"/>
                </a:solidFill>
              </a:rPr>
              <a:t>TRUE</a:t>
            </a:r>
            <a:r>
              <a:rPr lang="en-US" dirty="0"/>
              <a:t> or </a:t>
            </a:r>
            <a:r>
              <a:rPr lang="en-US" b="1" dirty="0">
                <a:solidFill>
                  <a:srgbClr val="FFFF00"/>
                </a:solidFill>
              </a:rPr>
              <a:t>FALSE</a:t>
            </a:r>
            <a:r>
              <a:rPr lang="en-US" dirty="0"/>
              <a:t>?</a:t>
            </a:r>
          </a:p>
        </p:txBody>
      </p:sp>
    </p:spTree>
    <p:extLst>
      <p:ext uri="{BB962C8B-B14F-4D97-AF65-F5344CB8AC3E}">
        <p14:creationId xmlns:p14="http://schemas.microsoft.com/office/powerpoint/2010/main" val="2617331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Talking about Suicide</a:t>
            </a:r>
          </a:p>
        </p:txBody>
      </p:sp>
      <p:sp>
        <p:nvSpPr>
          <p:cNvPr id="3" name="Content Placeholder 2"/>
          <p:cNvSpPr>
            <a:spLocks noGrp="1"/>
          </p:cNvSpPr>
          <p:nvPr>
            <p:ph idx="1"/>
          </p:nvPr>
        </p:nvSpPr>
        <p:spPr>
          <a:xfrm>
            <a:off x="211015" y="2096086"/>
            <a:ext cx="11461802" cy="4388743"/>
          </a:xfrm>
        </p:spPr>
        <p:txBody>
          <a:bodyPr>
            <a:normAutofit/>
          </a:bodyPr>
          <a:lstStyle/>
          <a:p>
            <a:r>
              <a:rPr lang="en-US" sz="3600" dirty="0"/>
              <a:t>Sometimes people think of suicide when dealing with stressors that feel out of their control.  </a:t>
            </a:r>
          </a:p>
          <a:p>
            <a:r>
              <a:rPr lang="en-US" sz="3600" dirty="0"/>
              <a:t>Suicide prevention covers a wide range of high-risk behaviors, not just suicide.</a:t>
            </a:r>
          </a:p>
          <a:p>
            <a:r>
              <a:rPr lang="en-US" sz="3600" dirty="0"/>
              <a:t>Knowing some of the warning signs and risk factors help provide signals that someone may be considering suicide. </a:t>
            </a:r>
          </a:p>
          <a:p>
            <a:endParaRPr lang="en-US" sz="3600" dirty="0"/>
          </a:p>
        </p:txBody>
      </p:sp>
    </p:spTree>
    <p:extLst>
      <p:ext uri="{BB962C8B-B14F-4D97-AF65-F5344CB8AC3E}">
        <p14:creationId xmlns:p14="http://schemas.microsoft.com/office/powerpoint/2010/main" val="4130355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CYSPI-Risk Factors and Warning Signs">
            <a:extLst>
              <a:ext uri="{FF2B5EF4-FFF2-40B4-BE49-F238E27FC236}">
                <a16:creationId xmlns:a16="http://schemas.microsoft.com/office/drawing/2014/main" id="{807EEDA9-8AFF-C649-B6F8-E768039DE8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1963" y="0"/>
            <a:ext cx="618648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363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id="{DE641BE7-E53D-4EDB-86DC-A76FE7EB682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6" name="Picture 35">
            <a:extLst>
              <a:ext uri="{FF2B5EF4-FFF2-40B4-BE49-F238E27FC236}">
                <a16:creationId xmlns:a16="http://schemas.microsoft.com/office/drawing/2014/main" id="{D76FB576-CA80-4A46-AE21-57CB59E087F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38" name="Picture 37">
            <a:extLst>
              <a:ext uri="{FF2B5EF4-FFF2-40B4-BE49-F238E27FC236}">
                <a16:creationId xmlns:a16="http://schemas.microsoft.com/office/drawing/2014/main" id="{68ACDD95-D489-4928-ADC4-C261BEDEB5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40" name="Rectangle 39">
            <a:extLst>
              <a:ext uri="{FF2B5EF4-FFF2-40B4-BE49-F238E27FC236}">
                <a16:creationId xmlns:a16="http://schemas.microsoft.com/office/drawing/2014/main" id="{2001B4CE-DF79-4F9D-8ED5-A8AF7FC7A4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Rectangle 41">
            <a:extLst>
              <a:ext uri="{FF2B5EF4-FFF2-40B4-BE49-F238E27FC236}">
                <a16:creationId xmlns:a16="http://schemas.microsoft.com/office/drawing/2014/main" id="{6D1B22DD-9D42-447D-8986-CBC33EF25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5" descr="A person smiling for the camera&#10;&#10;Description automatically generated with medium confidence">
            <a:extLst>
              <a:ext uri="{FF2B5EF4-FFF2-40B4-BE49-F238E27FC236}">
                <a16:creationId xmlns:a16="http://schemas.microsoft.com/office/drawing/2014/main" id="{FE44F2E2-3617-6349-B852-FB3E7F81E50E}"/>
              </a:ext>
            </a:extLst>
          </p:cNvPr>
          <p:cNvPicPr>
            <a:picLocks noChangeAspect="1"/>
          </p:cNvPicPr>
          <p:nvPr/>
        </p:nvPicPr>
        <p:blipFill rotWithShape="1">
          <a:blip r:embed="rId6">
            <a:extLst>
              <a:ext uri="{28A0092B-C50C-407E-A947-70E740481C1C}">
                <a14:useLocalDpi xmlns:a14="http://schemas.microsoft.com/office/drawing/2010/main" val="0"/>
              </a:ext>
            </a:extLst>
          </a:blip>
          <a:srcRect l="5681" r="15648"/>
          <a:stretch/>
        </p:blipFill>
        <p:spPr>
          <a:xfrm>
            <a:off x="8124380" y="8760"/>
            <a:ext cx="4059936" cy="6857991"/>
          </a:xfrm>
          <a:prstGeom prst="rect">
            <a:avLst/>
          </a:prstGeom>
        </p:spPr>
      </p:pic>
      <p:pic>
        <p:nvPicPr>
          <p:cNvPr id="8" name="Picture 7" descr="A person smiling for the camera&#10;&#10;Description automatically generated with low confidence">
            <a:extLst>
              <a:ext uri="{FF2B5EF4-FFF2-40B4-BE49-F238E27FC236}">
                <a16:creationId xmlns:a16="http://schemas.microsoft.com/office/drawing/2014/main" id="{0391A714-3B8F-4048-99C1-C4418DFCC5C7}"/>
              </a:ext>
            </a:extLst>
          </p:cNvPr>
          <p:cNvPicPr>
            <a:picLocks noChangeAspect="1"/>
          </p:cNvPicPr>
          <p:nvPr/>
        </p:nvPicPr>
        <p:blipFill rotWithShape="1">
          <a:blip r:embed="rId7">
            <a:extLst>
              <a:ext uri="{28A0092B-C50C-407E-A947-70E740481C1C}">
                <a14:useLocalDpi xmlns:a14="http://schemas.microsoft.com/office/drawing/2010/main" val="0"/>
              </a:ext>
            </a:extLst>
          </a:blip>
          <a:srcRect l="28931" r="6192"/>
          <a:stretch/>
        </p:blipFill>
        <p:spPr>
          <a:xfrm>
            <a:off x="7685" y="-8751"/>
            <a:ext cx="4059936" cy="6857990"/>
          </a:xfrm>
          <a:prstGeom prst="rect">
            <a:avLst/>
          </a:prstGeom>
        </p:spPr>
      </p:pic>
      <p:pic>
        <p:nvPicPr>
          <p:cNvPr id="4" name="Picture 3" descr="A picture containing food, corn, meat, different&#10;&#10;Description automatically generated">
            <a:extLst>
              <a:ext uri="{FF2B5EF4-FFF2-40B4-BE49-F238E27FC236}">
                <a16:creationId xmlns:a16="http://schemas.microsoft.com/office/drawing/2014/main" id="{14FFB32D-511B-4A81-AAC8-C3D2E0DB96BD}"/>
              </a:ext>
            </a:extLst>
          </p:cNvPr>
          <p:cNvPicPr>
            <a:picLocks noChangeAspect="1"/>
          </p:cNvPicPr>
          <p:nvPr/>
        </p:nvPicPr>
        <p:blipFill rotWithShape="1">
          <a:blip r:embed="rId8">
            <a:extLst>
              <a:ext uri="{28A0092B-C50C-407E-A947-70E740481C1C}">
                <a14:useLocalDpi xmlns:a14="http://schemas.microsoft.com/office/drawing/2010/main" val="0"/>
              </a:ext>
            </a:extLst>
          </a:blip>
          <a:srcRect l="33743" r="26560" b="-1"/>
          <a:stretch/>
        </p:blipFill>
        <p:spPr>
          <a:xfrm>
            <a:off x="4075305" y="-8751"/>
            <a:ext cx="4078480" cy="6857990"/>
          </a:xfrm>
          <a:prstGeom prst="rect">
            <a:avLst/>
          </a:prstGeom>
        </p:spPr>
      </p:pic>
      <p:sp>
        <p:nvSpPr>
          <p:cNvPr id="44" name="Rectangle 43">
            <a:extLst>
              <a:ext uri="{FF2B5EF4-FFF2-40B4-BE49-F238E27FC236}">
                <a16:creationId xmlns:a16="http://schemas.microsoft.com/office/drawing/2014/main" id="{6ADBB4F0-E168-4D8F-9110-C7F0E050CA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24954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F2A729E-1696-42ED-A056-CB96E24B1C84}"/>
              </a:ext>
            </a:extLst>
          </p:cNvPr>
          <p:cNvSpPr>
            <a:spLocks noGrp="1"/>
          </p:cNvSpPr>
          <p:nvPr>
            <p:ph type="title"/>
          </p:nvPr>
        </p:nvSpPr>
        <p:spPr>
          <a:xfrm>
            <a:off x="680322" y="4707467"/>
            <a:ext cx="8133478" cy="940240"/>
          </a:xfrm>
        </p:spPr>
        <p:txBody>
          <a:bodyPr vert="horz" lIns="91440" tIns="45720" rIns="91440" bIns="45720" rtlCol="0" anchor="b">
            <a:normAutofit fontScale="90000"/>
          </a:bodyPr>
          <a:lstStyle/>
          <a:p>
            <a:pPr algn="r"/>
            <a:r>
              <a:rPr lang="en-US" sz="4400" dirty="0"/>
              <a:t>Dr. Deidre </a:t>
            </a:r>
            <a:r>
              <a:rPr lang="en-US" sz="4400" dirty="0" err="1"/>
              <a:t>Yellowhair</a:t>
            </a:r>
            <a:r>
              <a:rPr lang="en-US" sz="4400" dirty="0"/>
              <a:t>-Begay, </a:t>
            </a:r>
            <a:r>
              <a:rPr lang="en-US" sz="4400" dirty="0" err="1"/>
              <a:t>Ph.D</a:t>
            </a:r>
            <a:br>
              <a:rPr lang="en-US" sz="4800" dirty="0"/>
            </a:br>
            <a:r>
              <a:rPr lang="en-US" sz="4800" dirty="0"/>
              <a:t>Jeremiah D. Simmons, M.S.</a:t>
            </a:r>
          </a:p>
        </p:txBody>
      </p:sp>
      <p:sp>
        <p:nvSpPr>
          <p:cNvPr id="46" name="Rectangle 45">
            <a:extLst>
              <a:ext uri="{FF2B5EF4-FFF2-40B4-BE49-F238E27FC236}">
                <a16:creationId xmlns:a16="http://schemas.microsoft.com/office/drawing/2014/main" id="{FD113BE2-7E5D-4087-85E0-42643E2BD1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24954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8" name="Rectangle 47">
            <a:extLst>
              <a:ext uri="{FF2B5EF4-FFF2-40B4-BE49-F238E27FC236}">
                <a16:creationId xmlns:a16="http://schemas.microsoft.com/office/drawing/2014/main" id="{B135B2E8-6D3B-4717-8BA5-E714A4A968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02314"/>
            <a:ext cx="8968085" cy="275942"/>
          </a:xfrm>
          <a:prstGeom prst="rect">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6E03D680-D745-4370-9F40-7DF91080B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02314"/>
            <a:ext cx="3080285" cy="275942"/>
          </a:xfrm>
          <a:prstGeom prst="rect">
            <a:avLst/>
          </a:prstGeom>
          <a:blipFill>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0985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To Do If Someone I Know Is Suicidal</a:t>
            </a:r>
          </a:p>
        </p:txBody>
      </p:sp>
      <p:sp>
        <p:nvSpPr>
          <p:cNvPr id="3" name="Content Placeholder 2"/>
          <p:cNvSpPr>
            <a:spLocks noGrp="1"/>
          </p:cNvSpPr>
          <p:nvPr>
            <p:ph sz="half" idx="1"/>
          </p:nvPr>
        </p:nvSpPr>
        <p:spPr/>
        <p:txBody>
          <a:bodyPr>
            <a:noAutofit/>
          </a:bodyPr>
          <a:lstStyle/>
          <a:p>
            <a:r>
              <a:rPr lang="en-US" dirty="0"/>
              <a:t>Connecting Individuals to help:  </a:t>
            </a:r>
          </a:p>
          <a:p>
            <a:pPr lvl="1"/>
            <a:r>
              <a:rPr lang="en-US" sz="2400" dirty="0"/>
              <a:t>Behavioral Health professionals</a:t>
            </a:r>
          </a:p>
          <a:p>
            <a:pPr lvl="1"/>
            <a:r>
              <a:rPr lang="en-US" sz="2400" dirty="0"/>
              <a:t>Primary Care providers</a:t>
            </a:r>
          </a:p>
          <a:p>
            <a:pPr lvl="1"/>
            <a:r>
              <a:rPr lang="en-US" sz="2400" dirty="0"/>
              <a:t>Emergency Departments</a:t>
            </a:r>
          </a:p>
          <a:p>
            <a:pPr lvl="1"/>
            <a:r>
              <a:rPr lang="en-US" sz="2400" dirty="0"/>
              <a:t>Law Enforcement</a:t>
            </a:r>
          </a:p>
          <a:p>
            <a:pPr lvl="1"/>
            <a:endParaRPr lang="en-US" sz="2400" dirty="0"/>
          </a:p>
          <a:p>
            <a:r>
              <a:rPr lang="en-US" dirty="0"/>
              <a:t>National Suicide Prevention Hotline</a:t>
            </a:r>
          </a:p>
          <a:p>
            <a:pPr lvl="2"/>
            <a:r>
              <a:rPr lang="en-US" sz="2400" dirty="0">
                <a:solidFill>
                  <a:srgbClr val="FF0000"/>
                </a:solidFill>
                <a:highlight>
                  <a:srgbClr val="FFFF00"/>
                </a:highlight>
              </a:rPr>
              <a:t>1-800-273 Talk (8255) </a:t>
            </a:r>
          </a:p>
        </p:txBody>
      </p:sp>
      <p:sp>
        <p:nvSpPr>
          <p:cNvPr id="4" name="Content Placeholder 3">
            <a:extLst>
              <a:ext uri="{FF2B5EF4-FFF2-40B4-BE49-F238E27FC236}">
                <a16:creationId xmlns:a16="http://schemas.microsoft.com/office/drawing/2014/main" id="{7E6DFA2F-74E4-804A-B9C7-D746FDBC6224}"/>
              </a:ext>
            </a:extLst>
          </p:cNvPr>
          <p:cNvSpPr>
            <a:spLocks noGrp="1"/>
          </p:cNvSpPr>
          <p:nvPr>
            <p:ph sz="half" idx="2"/>
          </p:nvPr>
        </p:nvSpPr>
        <p:spPr>
          <a:xfrm>
            <a:off x="6096000" y="2236860"/>
            <a:ext cx="4700058" cy="3599316"/>
          </a:xfrm>
        </p:spPr>
        <p:txBody>
          <a:bodyPr>
            <a:noAutofit/>
          </a:bodyPr>
          <a:lstStyle/>
          <a:p>
            <a:r>
              <a:rPr lang="en-US" dirty="0"/>
              <a:t>NM CYFD:</a:t>
            </a:r>
          </a:p>
          <a:p>
            <a:pPr lvl="1"/>
            <a:r>
              <a:rPr lang="en-US" sz="2400" dirty="0"/>
              <a:t>1-855-333-SAFE</a:t>
            </a:r>
          </a:p>
          <a:p>
            <a:r>
              <a:rPr lang="en-US" dirty="0"/>
              <a:t>NM Crisis Line:</a:t>
            </a:r>
          </a:p>
          <a:p>
            <a:pPr lvl="1"/>
            <a:r>
              <a:rPr lang="en-US" sz="2400" dirty="0"/>
              <a:t>1-855-NMCRISIS (662-7474) </a:t>
            </a:r>
          </a:p>
          <a:p>
            <a:r>
              <a:rPr lang="en-US" dirty="0"/>
              <a:t>NM Peer to Peer Warmline:</a:t>
            </a:r>
          </a:p>
          <a:p>
            <a:pPr lvl="1"/>
            <a:r>
              <a:rPr lang="en-US" sz="2400" dirty="0"/>
              <a:t>1-855-4NM-7100 (466-7100)</a:t>
            </a:r>
          </a:p>
          <a:p>
            <a:r>
              <a:rPr lang="en-US" dirty="0"/>
              <a:t>Agora Crisis Center</a:t>
            </a:r>
          </a:p>
          <a:p>
            <a:pPr lvl="1"/>
            <a:r>
              <a:rPr lang="en-US" sz="2400" dirty="0"/>
              <a:t>505-277-3013</a:t>
            </a:r>
          </a:p>
          <a:p>
            <a:r>
              <a:rPr lang="en-US" dirty="0"/>
              <a:t>Native Suicide Prevention Text Line:  Text “NATIVE to 741-741</a:t>
            </a:r>
          </a:p>
          <a:p>
            <a:endParaRPr lang="en-US" dirty="0"/>
          </a:p>
        </p:txBody>
      </p:sp>
    </p:spTree>
    <p:extLst>
      <p:ext uri="{BB962C8B-B14F-4D97-AF65-F5344CB8AC3E}">
        <p14:creationId xmlns:p14="http://schemas.microsoft.com/office/powerpoint/2010/main" val="2390758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49B30-D72B-1B4B-BB2E-2E128A64A815}"/>
              </a:ext>
            </a:extLst>
          </p:cNvPr>
          <p:cNvSpPr>
            <a:spLocks noGrp="1"/>
          </p:cNvSpPr>
          <p:nvPr>
            <p:ph type="ctrTitle"/>
          </p:nvPr>
        </p:nvSpPr>
        <p:spPr/>
        <p:txBody>
          <a:bodyPr/>
          <a:lstStyle/>
          <a:p>
            <a:r>
              <a:rPr lang="en-US" dirty="0"/>
              <a:t>Honoring Your Life</a:t>
            </a:r>
          </a:p>
        </p:txBody>
      </p:sp>
    </p:spTree>
    <p:extLst>
      <p:ext uri="{BB962C8B-B14F-4D97-AF65-F5344CB8AC3E}">
        <p14:creationId xmlns:p14="http://schemas.microsoft.com/office/powerpoint/2010/main" val="42676779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1793C-1609-46AE-90CC-2E4D57E0036A}"/>
              </a:ext>
            </a:extLst>
          </p:cNvPr>
          <p:cNvSpPr>
            <a:spLocks noGrp="1"/>
          </p:cNvSpPr>
          <p:nvPr>
            <p:ph type="title"/>
          </p:nvPr>
        </p:nvSpPr>
        <p:spPr/>
        <p:txBody>
          <a:bodyPr/>
          <a:lstStyle/>
          <a:p>
            <a:r>
              <a:rPr lang="en-US" dirty="0"/>
              <a:t>Resilience, Coping, &amp; Self-Care</a:t>
            </a:r>
          </a:p>
        </p:txBody>
      </p:sp>
      <p:sp>
        <p:nvSpPr>
          <p:cNvPr id="4" name="Text Placeholder 3">
            <a:extLst>
              <a:ext uri="{FF2B5EF4-FFF2-40B4-BE49-F238E27FC236}">
                <a16:creationId xmlns:a16="http://schemas.microsoft.com/office/drawing/2014/main" id="{62ABEB90-C678-4AAE-98A3-69B5C181CE09}"/>
              </a:ext>
            </a:extLst>
          </p:cNvPr>
          <p:cNvSpPr>
            <a:spLocks noGrp="1"/>
          </p:cNvSpPr>
          <p:nvPr>
            <p:ph type="body" idx="1"/>
          </p:nvPr>
        </p:nvSpPr>
        <p:spPr>
          <a:xfrm>
            <a:off x="571742" y="1997716"/>
            <a:ext cx="9613863" cy="954189"/>
          </a:xfrm>
        </p:spPr>
        <p:txBody>
          <a:bodyPr>
            <a:noAutofit/>
          </a:bodyPr>
          <a:lstStyle/>
          <a:p>
            <a:r>
              <a:rPr lang="en-US" i="1" dirty="0">
                <a:solidFill>
                  <a:srgbClr val="FFFF00"/>
                </a:solidFill>
              </a:rPr>
              <a:t>Remember our individual and Tribal resilience:</a:t>
            </a:r>
          </a:p>
          <a:p>
            <a:r>
              <a:rPr lang="en-US" i="1" dirty="0">
                <a:solidFill>
                  <a:srgbClr val="FFFF00"/>
                </a:solidFill>
              </a:rPr>
              <a:t>500 years of survival despite colonization and historical trauma.</a:t>
            </a:r>
          </a:p>
        </p:txBody>
      </p:sp>
      <p:sp>
        <p:nvSpPr>
          <p:cNvPr id="3" name="Content Placeholder 2">
            <a:extLst>
              <a:ext uri="{FF2B5EF4-FFF2-40B4-BE49-F238E27FC236}">
                <a16:creationId xmlns:a16="http://schemas.microsoft.com/office/drawing/2014/main" id="{39A51B42-EAE7-48BF-9B34-1E1AC691B124}"/>
              </a:ext>
            </a:extLst>
          </p:cNvPr>
          <p:cNvSpPr>
            <a:spLocks noGrp="1"/>
          </p:cNvSpPr>
          <p:nvPr>
            <p:ph sz="half" idx="2"/>
          </p:nvPr>
        </p:nvSpPr>
        <p:spPr>
          <a:xfrm>
            <a:off x="680319" y="3980191"/>
            <a:ext cx="4698355" cy="2906179"/>
          </a:xfrm>
        </p:spPr>
        <p:txBody>
          <a:bodyPr>
            <a:normAutofit lnSpcReduction="10000"/>
          </a:bodyPr>
          <a:lstStyle/>
          <a:p>
            <a:pPr lvl="1"/>
            <a:r>
              <a:rPr lang="en-US" sz="2400" dirty="0"/>
              <a:t>High rates of pre-existing health conditions</a:t>
            </a:r>
          </a:p>
          <a:p>
            <a:pPr lvl="1"/>
            <a:r>
              <a:rPr lang="en-US" sz="2400" dirty="0"/>
              <a:t>Multigenerational homes</a:t>
            </a:r>
          </a:p>
          <a:p>
            <a:pPr lvl="1"/>
            <a:r>
              <a:rPr lang="en-US" sz="2400" dirty="0"/>
              <a:t>Clustered communities</a:t>
            </a:r>
          </a:p>
          <a:p>
            <a:pPr lvl="1"/>
            <a:r>
              <a:rPr lang="en-US" sz="2400" dirty="0"/>
              <a:t>Access to care </a:t>
            </a:r>
          </a:p>
          <a:p>
            <a:pPr lvl="1"/>
            <a:r>
              <a:rPr lang="en-US" sz="2400" dirty="0"/>
              <a:t>Distance to services</a:t>
            </a:r>
          </a:p>
          <a:p>
            <a:pPr lvl="1"/>
            <a:endParaRPr lang="en-US" dirty="0"/>
          </a:p>
        </p:txBody>
      </p:sp>
      <p:sp>
        <p:nvSpPr>
          <p:cNvPr id="5" name="Text Placeholder 4">
            <a:extLst>
              <a:ext uri="{FF2B5EF4-FFF2-40B4-BE49-F238E27FC236}">
                <a16:creationId xmlns:a16="http://schemas.microsoft.com/office/drawing/2014/main" id="{422666ED-292A-46CB-82A1-2A81B2476D4B}"/>
              </a:ext>
            </a:extLst>
          </p:cNvPr>
          <p:cNvSpPr>
            <a:spLocks noGrp="1"/>
          </p:cNvSpPr>
          <p:nvPr>
            <p:ph type="body" sz="quarter" idx="3"/>
          </p:nvPr>
        </p:nvSpPr>
        <p:spPr>
          <a:xfrm>
            <a:off x="5707138" y="3114617"/>
            <a:ext cx="4698354" cy="609811"/>
          </a:xfrm>
        </p:spPr>
        <p:txBody>
          <a:bodyPr>
            <a:normAutofit/>
          </a:bodyPr>
          <a:lstStyle/>
          <a:p>
            <a:r>
              <a:rPr lang="en-US" dirty="0"/>
              <a:t> Higher Strengths</a:t>
            </a:r>
          </a:p>
        </p:txBody>
      </p:sp>
      <p:sp>
        <p:nvSpPr>
          <p:cNvPr id="6" name="Content Placeholder 5">
            <a:extLst>
              <a:ext uri="{FF2B5EF4-FFF2-40B4-BE49-F238E27FC236}">
                <a16:creationId xmlns:a16="http://schemas.microsoft.com/office/drawing/2014/main" id="{FA849861-D27C-4840-AA0D-FAF8AF27849A}"/>
              </a:ext>
            </a:extLst>
          </p:cNvPr>
          <p:cNvSpPr>
            <a:spLocks noGrp="1"/>
          </p:cNvSpPr>
          <p:nvPr>
            <p:ph sz="quarter" idx="4"/>
          </p:nvPr>
        </p:nvSpPr>
        <p:spPr>
          <a:xfrm>
            <a:off x="5707138" y="3980192"/>
            <a:ext cx="4700059" cy="2906179"/>
          </a:xfrm>
        </p:spPr>
        <p:txBody>
          <a:bodyPr>
            <a:normAutofit lnSpcReduction="10000"/>
          </a:bodyPr>
          <a:lstStyle/>
          <a:p>
            <a:r>
              <a:rPr lang="en-US" dirty="0"/>
              <a:t>Tight knit communities</a:t>
            </a:r>
          </a:p>
          <a:p>
            <a:r>
              <a:rPr lang="en-US" dirty="0"/>
              <a:t>High value on caring for families, elders, and children</a:t>
            </a:r>
          </a:p>
          <a:p>
            <a:r>
              <a:rPr lang="en-US" dirty="0"/>
              <a:t>Cultural practices and beliefs as supportive</a:t>
            </a:r>
          </a:p>
          <a:p>
            <a:r>
              <a:rPr lang="en-US" dirty="0"/>
              <a:t>Sovereign nation status allows our communities to limit access</a:t>
            </a:r>
          </a:p>
          <a:p>
            <a:endParaRPr lang="en-US" dirty="0"/>
          </a:p>
        </p:txBody>
      </p:sp>
      <p:sp>
        <p:nvSpPr>
          <p:cNvPr id="9" name="Text Placeholder 4">
            <a:extLst>
              <a:ext uri="{FF2B5EF4-FFF2-40B4-BE49-F238E27FC236}">
                <a16:creationId xmlns:a16="http://schemas.microsoft.com/office/drawing/2014/main" id="{A8643BE8-0C70-4A9D-9733-C4AA6DE9CDA8}"/>
              </a:ext>
            </a:extLst>
          </p:cNvPr>
          <p:cNvSpPr txBox="1">
            <a:spLocks/>
          </p:cNvSpPr>
          <p:nvPr/>
        </p:nvSpPr>
        <p:spPr>
          <a:xfrm>
            <a:off x="1163361" y="3114616"/>
            <a:ext cx="4698354" cy="609811"/>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 Risks</a:t>
            </a:r>
          </a:p>
        </p:txBody>
      </p:sp>
    </p:spTree>
    <p:extLst>
      <p:ext uri="{BB962C8B-B14F-4D97-AF65-F5344CB8AC3E}">
        <p14:creationId xmlns:p14="http://schemas.microsoft.com/office/powerpoint/2010/main" val="3637813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10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Effect transition="in" filter="fade">
                                      <p:cBhvr>
                                        <p:cTn id="35" dur="1250"/>
                                        <p:tgtEl>
                                          <p:spTgt spid="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1000"/>
                                        <p:tgtEl>
                                          <p:spTgt spid="6">
                                            <p:txEl>
                                              <p:pRg st="0" end="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fade">
                                      <p:cBhvr>
                                        <p:cTn id="4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8493D80-222A-4A27-93D2-F6A96DA5778E}"/>
              </a:ext>
            </a:extLst>
          </p:cNvPr>
          <p:cNvSpPr>
            <a:spLocks noGrp="1"/>
          </p:cNvSpPr>
          <p:nvPr>
            <p:ph type="title"/>
          </p:nvPr>
        </p:nvSpPr>
        <p:spPr/>
        <p:txBody>
          <a:bodyPr/>
          <a:lstStyle/>
          <a:p>
            <a:r>
              <a:rPr lang="en-US" dirty="0"/>
              <a:t>Resilience, Coping, &amp; Self-Care</a:t>
            </a:r>
          </a:p>
        </p:txBody>
      </p:sp>
      <p:sp>
        <p:nvSpPr>
          <p:cNvPr id="3" name="Content Placeholder 2">
            <a:extLst>
              <a:ext uri="{FF2B5EF4-FFF2-40B4-BE49-F238E27FC236}">
                <a16:creationId xmlns:a16="http://schemas.microsoft.com/office/drawing/2014/main" id="{F5C2E9AB-0EAB-480F-8484-8337DC53C7D1}"/>
              </a:ext>
            </a:extLst>
          </p:cNvPr>
          <p:cNvSpPr>
            <a:spLocks noGrp="1"/>
          </p:cNvSpPr>
          <p:nvPr>
            <p:ph sz="half" idx="1"/>
          </p:nvPr>
        </p:nvSpPr>
        <p:spPr>
          <a:xfrm>
            <a:off x="140677" y="2124222"/>
            <a:ext cx="7005711" cy="4628270"/>
          </a:xfrm>
        </p:spPr>
        <p:txBody>
          <a:bodyPr>
            <a:normAutofit/>
          </a:bodyPr>
          <a:lstStyle/>
          <a:p>
            <a:r>
              <a:rPr lang="en-US" sz="3200" dirty="0"/>
              <a:t>Self-Care:</a:t>
            </a:r>
          </a:p>
          <a:p>
            <a:pPr lvl="1"/>
            <a:r>
              <a:rPr lang="en-US" sz="2800" dirty="0"/>
              <a:t>Self-care as a mental health and coping strategy is incredibly important</a:t>
            </a:r>
            <a:endParaRPr lang="en-US" sz="2400" dirty="0"/>
          </a:p>
          <a:p>
            <a:pPr lvl="2"/>
            <a:r>
              <a:rPr lang="en-US" sz="2400" dirty="0"/>
              <a:t>Self-care helps us manage stressors better and helps to keep us in balance</a:t>
            </a:r>
          </a:p>
          <a:p>
            <a:pPr lvl="2"/>
            <a:r>
              <a:rPr lang="en-US" sz="2400" dirty="0"/>
              <a:t>Self-care practices can look different for everyone, but we can find strategies that address each part of our being</a:t>
            </a:r>
          </a:p>
          <a:p>
            <a:pPr lvl="2"/>
            <a:r>
              <a:rPr lang="en-US" sz="2400" dirty="0"/>
              <a:t>More meaningful when grounded in our Native values</a:t>
            </a:r>
          </a:p>
        </p:txBody>
      </p:sp>
      <p:graphicFrame>
        <p:nvGraphicFramePr>
          <p:cNvPr id="9" name="Content Placeholder 8">
            <a:extLst>
              <a:ext uri="{FF2B5EF4-FFF2-40B4-BE49-F238E27FC236}">
                <a16:creationId xmlns:a16="http://schemas.microsoft.com/office/drawing/2014/main" id="{64F29669-3127-4BF5-820B-717896FEE147}"/>
              </a:ext>
            </a:extLst>
          </p:cNvPr>
          <p:cNvGraphicFramePr>
            <a:graphicFrameLocks noGrp="1"/>
          </p:cNvGraphicFramePr>
          <p:nvPr>
            <p:ph sz="half" idx="2"/>
            <p:extLst>
              <p:ext uri="{D42A27DB-BD31-4B8C-83A1-F6EECF244321}">
                <p14:modId xmlns:p14="http://schemas.microsoft.com/office/powerpoint/2010/main" val="1483773191"/>
              </p:ext>
            </p:extLst>
          </p:nvPr>
        </p:nvGraphicFramePr>
        <p:xfrm>
          <a:off x="6339938" y="1796830"/>
          <a:ext cx="6667812" cy="5105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780494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34962E4D-A707-644C-A7BA-749854F7D7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32" y="-13303"/>
            <a:ext cx="3074030" cy="30660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A3C9A73-448F-1244-B95D-4D7E28F61155}"/>
              </a:ext>
            </a:extLst>
          </p:cNvPr>
          <p:cNvSpPr/>
          <p:nvPr/>
        </p:nvSpPr>
        <p:spPr>
          <a:xfrm>
            <a:off x="5974813" y="3244334"/>
            <a:ext cx="242374" cy="369332"/>
          </a:xfrm>
          <a:prstGeom prst="rect">
            <a:avLst/>
          </a:prstGeom>
        </p:spPr>
        <p:txBody>
          <a:bodyPr wrap="none">
            <a:spAutoFit/>
          </a:bodyPr>
          <a:lstStyle/>
          <a:p>
            <a:r>
              <a:rPr lang="en-US" dirty="0">
                <a:solidFill>
                  <a:srgbClr val="000000"/>
                </a:solidFill>
                <a:latin typeface="Times" pitchFamily="2" charset="0"/>
              </a:rPr>
              <a:t> </a:t>
            </a:r>
            <a:endParaRPr lang="en-US" dirty="0"/>
          </a:p>
        </p:txBody>
      </p:sp>
      <p:sp>
        <p:nvSpPr>
          <p:cNvPr id="6" name="TextBox 5">
            <a:extLst>
              <a:ext uri="{FF2B5EF4-FFF2-40B4-BE49-F238E27FC236}">
                <a16:creationId xmlns:a16="http://schemas.microsoft.com/office/drawing/2014/main" id="{E8ACC07B-4F97-6E48-8EDE-12C52927C9E1}"/>
              </a:ext>
            </a:extLst>
          </p:cNvPr>
          <p:cNvSpPr txBox="1"/>
          <p:nvPr/>
        </p:nvSpPr>
        <p:spPr>
          <a:xfrm>
            <a:off x="105332" y="3244334"/>
            <a:ext cx="4438030" cy="2862322"/>
          </a:xfrm>
          <a:prstGeom prst="rect">
            <a:avLst/>
          </a:prstGeom>
          <a:noFill/>
        </p:spPr>
        <p:txBody>
          <a:bodyPr wrap="square" rtlCol="0">
            <a:spAutoFit/>
          </a:bodyPr>
          <a:lstStyle/>
          <a:p>
            <a:pPr fontAlgn="base"/>
            <a:r>
              <a:rPr lang="en-US" sz="3600" b="1" dirty="0"/>
              <a:t>S</a:t>
            </a:r>
            <a:r>
              <a:rPr lang="en-US" sz="3600" dirty="0"/>
              <a:t>TOPP​</a:t>
            </a:r>
          </a:p>
          <a:p>
            <a:pPr fontAlgn="base"/>
            <a:r>
              <a:rPr lang="en-US" sz="3600" b="1" dirty="0"/>
              <a:t>T</a:t>
            </a:r>
            <a:r>
              <a:rPr lang="en-US" sz="3600" dirty="0"/>
              <a:t>ake a breath​</a:t>
            </a:r>
          </a:p>
          <a:p>
            <a:pPr fontAlgn="base"/>
            <a:r>
              <a:rPr lang="en-US" sz="3600" b="1" dirty="0"/>
              <a:t>O</a:t>
            </a:r>
            <a:r>
              <a:rPr lang="en-US" sz="3600" dirty="0"/>
              <a:t>bserve​</a:t>
            </a:r>
          </a:p>
          <a:p>
            <a:pPr fontAlgn="base"/>
            <a:r>
              <a:rPr lang="en-US" sz="3600" b="1" dirty="0"/>
              <a:t>P</a:t>
            </a:r>
            <a:r>
              <a:rPr lang="en-US" sz="3600" dirty="0"/>
              <a:t>ull back​</a:t>
            </a:r>
          </a:p>
          <a:p>
            <a:pPr fontAlgn="base"/>
            <a:r>
              <a:rPr lang="en-US" sz="3600" b="1" dirty="0"/>
              <a:t>P</a:t>
            </a:r>
            <a:r>
              <a:rPr lang="en-US" sz="3600" dirty="0"/>
              <a:t>ractice what works​</a:t>
            </a:r>
          </a:p>
        </p:txBody>
      </p:sp>
      <p:pic>
        <p:nvPicPr>
          <p:cNvPr id="1028" name="Picture 4">
            <a:extLst>
              <a:ext uri="{FF2B5EF4-FFF2-40B4-BE49-F238E27FC236}">
                <a16:creationId xmlns:a16="http://schemas.microsoft.com/office/drawing/2014/main" id="{00340567-ABC9-C845-861D-CB36998C6C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9953" y="0"/>
            <a:ext cx="4234017" cy="422515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AF3B2C0-681C-8E4B-845E-B9D23827AF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53970" y="2428327"/>
            <a:ext cx="4438030" cy="4429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6222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9BC7D614-C8D0-4405-B890-CFE98C69EA72}"/>
              </a:ext>
            </a:extLst>
          </p:cNvPr>
          <p:cNvGraphicFramePr/>
          <p:nvPr>
            <p:extLst>
              <p:ext uri="{D42A27DB-BD31-4B8C-83A1-F6EECF244321}">
                <p14:modId xmlns:p14="http://schemas.microsoft.com/office/powerpoint/2010/main" val="3226245174"/>
              </p:ext>
            </p:extLst>
          </p:nvPr>
        </p:nvGraphicFramePr>
        <p:xfrm>
          <a:off x="0" y="766218"/>
          <a:ext cx="11878973" cy="6091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2D0A82A8-568D-F94C-85B2-9FB7D1D50C15}"/>
              </a:ext>
            </a:extLst>
          </p:cNvPr>
          <p:cNvSpPr>
            <a:spLocks noGrp="1"/>
          </p:cNvSpPr>
          <p:nvPr>
            <p:ph type="title" idx="4294967295"/>
          </p:nvPr>
        </p:nvSpPr>
        <p:spPr>
          <a:xfrm>
            <a:off x="0" y="154735"/>
            <a:ext cx="9613900" cy="1081088"/>
          </a:xfrm>
        </p:spPr>
        <p:txBody>
          <a:bodyPr>
            <a:normAutofit/>
          </a:bodyPr>
          <a:lstStyle/>
          <a:p>
            <a:r>
              <a:rPr lang="en-US" sz="4800" dirty="0"/>
              <a:t>Practicing Self-Care</a:t>
            </a:r>
          </a:p>
        </p:txBody>
      </p:sp>
    </p:spTree>
    <p:extLst>
      <p:ext uri="{BB962C8B-B14F-4D97-AF65-F5344CB8AC3E}">
        <p14:creationId xmlns:p14="http://schemas.microsoft.com/office/powerpoint/2010/main" val="913302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9BC7D614-C8D0-4405-B890-CFE98C69EA72}"/>
              </a:ext>
            </a:extLst>
          </p:cNvPr>
          <p:cNvGraphicFramePr/>
          <p:nvPr>
            <p:extLst>
              <p:ext uri="{D42A27DB-BD31-4B8C-83A1-F6EECF244321}">
                <p14:modId xmlns:p14="http://schemas.microsoft.com/office/powerpoint/2010/main" val="3923579109"/>
              </p:ext>
            </p:extLst>
          </p:nvPr>
        </p:nvGraphicFramePr>
        <p:xfrm>
          <a:off x="126610" y="112543"/>
          <a:ext cx="11163136" cy="6541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0FA01F2D-962C-46AB-AE3F-5390427B6248}"/>
              </a:ext>
            </a:extLst>
          </p:cNvPr>
          <p:cNvSpPr txBox="1"/>
          <p:nvPr/>
        </p:nvSpPr>
        <p:spPr>
          <a:xfrm>
            <a:off x="198491" y="4722293"/>
            <a:ext cx="2569580" cy="1661993"/>
          </a:xfrm>
          <a:prstGeom prst="rect">
            <a:avLst/>
          </a:prstGeom>
          <a:noFill/>
        </p:spPr>
        <p:txBody>
          <a:bodyPr wrap="square" rtlCol="0">
            <a:spAutoFit/>
          </a:bodyPr>
          <a:lstStyle/>
          <a:p>
            <a:pPr>
              <a:buFont typeface="Arial" panose="020B0604020202020204" pitchFamily="34" charset="0"/>
              <a:buChar char="•"/>
            </a:pPr>
            <a:r>
              <a:rPr lang="en-US" sz="1200" dirty="0">
                <a:solidFill>
                  <a:schemeClr val="bg1"/>
                </a:solidFill>
              </a:rPr>
              <a:t> Maintain connections to loved one</a:t>
            </a:r>
          </a:p>
          <a:p>
            <a:pPr>
              <a:buFont typeface="Arial" panose="020B0604020202020204" pitchFamily="34" charset="0"/>
              <a:buChar char="•"/>
            </a:pPr>
            <a:r>
              <a:rPr lang="en-US" sz="1200" dirty="0">
                <a:solidFill>
                  <a:schemeClr val="bg1"/>
                </a:solidFill>
              </a:rPr>
              <a:t>Set boundaries when needed </a:t>
            </a:r>
          </a:p>
          <a:p>
            <a:pPr>
              <a:buFont typeface="Arial" panose="020B0604020202020204" pitchFamily="34" charset="0"/>
              <a:buChar char="•"/>
            </a:pPr>
            <a:r>
              <a:rPr lang="en-US" sz="1200" dirty="0">
                <a:solidFill>
                  <a:schemeClr val="bg1"/>
                </a:solidFill>
              </a:rPr>
              <a:t>Reach out when you need assistance </a:t>
            </a:r>
          </a:p>
          <a:p>
            <a:pPr>
              <a:buFont typeface="Arial" panose="020B0604020202020204" pitchFamily="34" charset="0"/>
              <a:buChar char="•"/>
            </a:pPr>
            <a:r>
              <a:rPr lang="en-US" sz="1200" dirty="0">
                <a:solidFill>
                  <a:schemeClr val="bg1"/>
                </a:solidFill>
              </a:rPr>
              <a:t>Social media breaks when needed</a:t>
            </a:r>
          </a:p>
          <a:p>
            <a:pPr>
              <a:buFont typeface="Arial" panose="020B0604020202020204" pitchFamily="34" charset="0"/>
              <a:buChar char="•"/>
            </a:pPr>
            <a:r>
              <a:rPr lang="en-US" sz="1200" dirty="0">
                <a:solidFill>
                  <a:schemeClr val="bg1"/>
                </a:solidFill>
              </a:rPr>
              <a:t>Practice good communication</a:t>
            </a:r>
          </a:p>
          <a:p>
            <a:endParaRPr lang="en-US" dirty="0"/>
          </a:p>
        </p:txBody>
      </p:sp>
      <p:sp>
        <p:nvSpPr>
          <p:cNvPr id="10" name="TextBox 9">
            <a:extLst>
              <a:ext uri="{FF2B5EF4-FFF2-40B4-BE49-F238E27FC236}">
                <a16:creationId xmlns:a16="http://schemas.microsoft.com/office/drawing/2014/main" id="{EC3E947E-E498-48AA-8844-7E52C2F42899}"/>
              </a:ext>
            </a:extLst>
          </p:cNvPr>
          <p:cNvSpPr txBox="1"/>
          <p:nvPr/>
        </p:nvSpPr>
        <p:spPr>
          <a:xfrm>
            <a:off x="8312759" y="203509"/>
            <a:ext cx="2581155" cy="2215991"/>
          </a:xfrm>
          <a:prstGeom prst="rect">
            <a:avLst/>
          </a:prstGeom>
          <a:noFill/>
        </p:spPr>
        <p:txBody>
          <a:bodyPr wrap="square" rtlCol="0">
            <a:spAutoFit/>
          </a:bodyPr>
          <a:lstStyle/>
          <a:p>
            <a:pPr marL="115888" indent="-115888">
              <a:buFont typeface="Arial" panose="020B0604020202020204" pitchFamily="34" charset="0"/>
              <a:buChar char="•"/>
            </a:pPr>
            <a:r>
              <a:rPr lang="en-US" sz="1200" dirty="0">
                <a:solidFill>
                  <a:schemeClr val="bg1"/>
                </a:solidFill>
              </a:rPr>
              <a:t>Acknowledge your feelings and emotions as valid</a:t>
            </a:r>
          </a:p>
          <a:p>
            <a:pPr marL="115888" indent="-115888">
              <a:buFont typeface="Arial" panose="020B0604020202020204" pitchFamily="34" charset="0"/>
              <a:buChar char="•"/>
            </a:pPr>
            <a:r>
              <a:rPr lang="en-US" sz="1200" dirty="0">
                <a:solidFill>
                  <a:schemeClr val="bg1"/>
                </a:solidFill>
              </a:rPr>
              <a:t>Write yourself encouraging posts or notes/journal</a:t>
            </a:r>
          </a:p>
          <a:p>
            <a:pPr marL="115888" indent="-115888">
              <a:buFont typeface="Arial" panose="020B0604020202020204" pitchFamily="34" charset="0"/>
              <a:buChar char="•"/>
            </a:pPr>
            <a:r>
              <a:rPr lang="en-US" sz="1200" dirty="0">
                <a:solidFill>
                  <a:schemeClr val="bg1"/>
                </a:solidFill>
              </a:rPr>
              <a:t>Practice gratitude when appropriate</a:t>
            </a:r>
          </a:p>
          <a:p>
            <a:pPr marL="115888" indent="-115888">
              <a:buFont typeface="Arial" panose="020B0604020202020204" pitchFamily="34" charset="0"/>
              <a:buChar char="•"/>
            </a:pPr>
            <a:r>
              <a:rPr lang="en-US" sz="1200" dirty="0">
                <a:solidFill>
                  <a:schemeClr val="bg1"/>
                </a:solidFill>
              </a:rPr>
              <a:t>Be patient with yourself</a:t>
            </a:r>
          </a:p>
          <a:p>
            <a:pPr marL="115888" indent="-115888">
              <a:buFont typeface="Arial" panose="020B0604020202020204" pitchFamily="34" charset="0"/>
              <a:buChar char="•"/>
            </a:pPr>
            <a:r>
              <a:rPr lang="en-US" sz="1200" dirty="0">
                <a:solidFill>
                  <a:schemeClr val="bg1"/>
                </a:solidFill>
              </a:rPr>
              <a:t>Meditate</a:t>
            </a:r>
          </a:p>
          <a:p>
            <a:pPr marL="115888" indent="-115888">
              <a:buFont typeface="Arial" panose="020B0604020202020204" pitchFamily="34" charset="0"/>
              <a:buChar char="•"/>
            </a:pPr>
            <a:r>
              <a:rPr lang="en-US" sz="1200" dirty="0">
                <a:solidFill>
                  <a:schemeClr val="bg1"/>
                </a:solidFill>
              </a:rPr>
              <a:t>Engage in Counseling support</a:t>
            </a:r>
          </a:p>
          <a:p>
            <a:pPr marL="115888" indent="-115888">
              <a:buFont typeface="Arial" panose="020B0604020202020204" pitchFamily="34" charset="0"/>
              <a:buChar char="•"/>
            </a:pPr>
            <a:endParaRPr lang="en-US" sz="1200" dirty="0">
              <a:solidFill>
                <a:schemeClr val="bg1"/>
              </a:solidFill>
            </a:endParaRPr>
          </a:p>
          <a:p>
            <a:pPr marL="285750" indent="-285750">
              <a:buFont typeface="Arial" panose="020B0604020202020204" pitchFamily="34" charset="0"/>
              <a:buChar char="•"/>
            </a:pPr>
            <a:endParaRPr lang="en-US" dirty="0">
              <a:solidFill>
                <a:schemeClr val="bg1"/>
              </a:solidFill>
            </a:endParaRPr>
          </a:p>
        </p:txBody>
      </p:sp>
      <p:sp>
        <p:nvSpPr>
          <p:cNvPr id="11" name="TextBox 10">
            <a:extLst>
              <a:ext uri="{FF2B5EF4-FFF2-40B4-BE49-F238E27FC236}">
                <a16:creationId xmlns:a16="http://schemas.microsoft.com/office/drawing/2014/main" id="{1A8A639C-7E5C-4731-866A-DA9D9AE40A19}"/>
              </a:ext>
            </a:extLst>
          </p:cNvPr>
          <p:cNvSpPr txBox="1"/>
          <p:nvPr/>
        </p:nvSpPr>
        <p:spPr>
          <a:xfrm>
            <a:off x="8312759" y="4722293"/>
            <a:ext cx="2395960" cy="1384995"/>
          </a:xfrm>
          <a:prstGeom prst="rect">
            <a:avLst/>
          </a:prstGeom>
          <a:noFill/>
        </p:spPr>
        <p:txBody>
          <a:bodyPr wrap="square" rtlCol="0">
            <a:spAutoFit/>
          </a:bodyPr>
          <a:lstStyle/>
          <a:p>
            <a:pPr marL="115888" indent="-115888">
              <a:buFont typeface="Arial" panose="020B0604020202020204" pitchFamily="34" charset="0"/>
              <a:buChar char="•"/>
            </a:pPr>
            <a:r>
              <a:rPr lang="en-US" sz="1200" dirty="0">
                <a:solidFill>
                  <a:schemeClr val="bg1"/>
                </a:solidFill>
              </a:rPr>
              <a:t>Pray</a:t>
            </a:r>
          </a:p>
          <a:p>
            <a:pPr marL="115888" indent="-115888">
              <a:buFont typeface="Arial" panose="020B0604020202020204" pitchFamily="34" charset="0"/>
              <a:buChar char="•"/>
            </a:pPr>
            <a:r>
              <a:rPr lang="en-US" sz="1200" dirty="0">
                <a:solidFill>
                  <a:schemeClr val="bg1"/>
                </a:solidFill>
              </a:rPr>
              <a:t>Engage in traditional spiritual practices</a:t>
            </a:r>
          </a:p>
          <a:p>
            <a:pPr marL="115888" indent="-115888">
              <a:buFont typeface="Arial" panose="020B0604020202020204" pitchFamily="34" charset="0"/>
              <a:buChar char="•"/>
            </a:pPr>
            <a:r>
              <a:rPr lang="en-US" sz="1200" dirty="0">
                <a:solidFill>
                  <a:schemeClr val="bg1"/>
                </a:solidFill>
              </a:rPr>
              <a:t>Spend time in nature</a:t>
            </a:r>
          </a:p>
          <a:p>
            <a:pPr marL="115888" indent="-115888">
              <a:buFont typeface="Arial" panose="020B0604020202020204" pitchFamily="34" charset="0"/>
              <a:buChar char="•"/>
            </a:pPr>
            <a:r>
              <a:rPr lang="en-US" sz="1200" dirty="0">
                <a:solidFill>
                  <a:schemeClr val="bg1"/>
                </a:solidFill>
              </a:rPr>
              <a:t>Forgive self and others</a:t>
            </a:r>
          </a:p>
          <a:p>
            <a:pPr marL="115888" indent="-115888">
              <a:buFont typeface="Arial" panose="020B0604020202020204" pitchFamily="34" charset="0"/>
              <a:buChar char="•"/>
            </a:pPr>
            <a:r>
              <a:rPr lang="en-US" sz="1200" dirty="0">
                <a:solidFill>
                  <a:schemeClr val="bg1"/>
                </a:solidFill>
              </a:rPr>
              <a:t>Nourish your spirit by making time for self care. </a:t>
            </a:r>
          </a:p>
        </p:txBody>
      </p:sp>
    </p:spTree>
    <p:extLst>
      <p:ext uri="{BB962C8B-B14F-4D97-AF65-F5344CB8AC3E}">
        <p14:creationId xmlns:p14="http://schemas.microsoft.com/office/powerpoint/2010/main" val="2442420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5F89-619F-492D-9E1F-320C155F8D39}"/>
              </a:ext>
            </a:extLst>
          </p:cNvPr>
          <p:cNvSpPr>
            <a:spLocks noGrp="1"/>
          </p:cNvSpPr>
          <p:nvPr>
            <p:ph type="title"/>
          </p:nvPr>
        </p:nvSpPr>
        <p:spPr/>
        <p:txBody>
          <a:bodyPr/>
          <a:lstStyle/>
          <a:p>
            <a:r>
              <a:rPr lang="en-US" dirty="0"/>
              <a:t>Circle Of Support</a:t>
            </a:r>
          </a:p>
        </p:txBody>
      </p:sp>
      <p:sp>
        <p:nvSpPr>
          <p:cNvPr id="4" name="Content Placeholder 3">
            <a:extLst>
              <a:ext uri="{FF2B5EF4-FFF2-40B4-BE49-F238E27FC236}">
                <a16:creationId xmlns:a16="http://schemas.microsoft.com/office/drawing/2014/main" id="{EDE6CA48-3468-498A-AE15-BB3E7E1B5CBB}"/>
              </a:ext>
            </a:extLst>
          </p:cNvPr>
          <p:cNvSpPr>
            <a:spLocks noGrp="1"/>
          </p:cNvSpPr>
          <p:nvPr>
            <p:ph sz="half" idx="1"/>
          </p:nvPr>
        </p:nvSpPr>
        <p:spPr>
          <a:xfrm>
            <a:off x="272357" y="2041450"/>
            <a:ext cx="5534074" cy="4373417"/>
          </a:xfrm>
        </p:spPr>
        <p:txBody>
          <a:bodyPr>
            <a:normAutofit/>
          </a:bodyPr>
          <a:lstStyle/>
          <a:p>
            <a:r>
              <a:rPr lang="en-US" sz="3600" dirty="0"/>
              <a:t>It is okay to reach out:   </a:t>
            </a:r>
          </a:p>
          <a:p>
            <a:pPr lvl="1"/>
            <a:r>
              <a:rPr lang="en-US" sz="3200" dirty="0"/>
              <a:t>Think about how you can cultivate a circle of support. </a:t>
            </a:r>
          </a:p>
          <a:p>
            <a:pPr lvl="1"/>
            <a:r>
              <a:rPr lang="en-US" sz="3200" dirty="0"/>
              <a:t>These can be friends, family, professionals, and peer-to-peer warmlines for added support. </a:t>
            </a:r>
          </a:p>
          <a:p>
            <a:pPr lvl="1"/>
            <a:endParaRPr lang="en-US" sz="3200" dirty="0"/>
          </a:p>
        </p:txBody>
      </p:sp>
      <p:pic>
        <p:nvPicPr>
          <p:cNvPr id="6" name="Content Placeholder 5">
            <a:extLst>
              <a:ext uri="{FF2B5EF4-FFF2-40B4-BE49-F238E27FC236}">
                <a16:creationId xmlns:a16="http://schemas.microsoft.com/office/drawing/2014/main" id="{593FD00B-7983-450C-8DFE-A332163A3C9A}"/>
              </a:ext>
            </a:extLst>
          </p:cNvPr>
          <p:cNvPicPr>
            <a:picLocks noGrp="1" noChangeAspect="1"/>
          </p:cNvPicPr>
          <p:nvPr>
            <p:ph sz="half" idx="2"/>
          </p:nvPr>
        </p:nvPicPr>
        <p:blipFill>
          <a:blip r:embed="rId3"/>
          <a:stretch>
            <a:fillRect/>
          </a:stretch>
        </p:blipFill>
        <p:spPr>
          <a:xfrm>
            <a:off x="6385570" y="2196160"/>
            <a:ext cx="3908612" cy="3908612"/>
          </a:xfrm>
          <a:prstGeom prst="rect">
            <a:avLst/>
          </a:prstGeom>
        </p:spPr>
      </p:pic>
    </p:spTree>
    <p:extLst>
      <p:ext uri="{BB962C8B-B14F-4D97-AF65-F5344CB8AC3E}">
        <p14:creationId xmlns:p14="http://schemas.microsoft.com/office/powerpoint/2010/main" val="4179106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continue to remember…Honor Your Life</a:t>
            </a:r>
          </a:p>
        </p:txBody>
      </p:sp>
      <p:sp>
        <p:nvSpPr>
          <p:cNvPr id="3" name="Content Placeholder 2"/>
          <p:cNvSpPr>
            <a:spLocks noGrp="1"/>
          </p:cNvSpPr>
          <p:nvPr>
            <p:ph sz="half" idx="1"/>
          </p:nvPr>
        </p:nvSpPr>
        <p:spPr>
          <a:xfrm>
            <a:off x="196948" y="2152357"/>
            <a:ext cx="6735480" cy="4459458"/>
          </a:xfrm>
        </p:spPr>
        <p:txBody>
          <a:bodyPr>
            <a:normAutofit/>
          </a:bodyPr>
          <a:lstStyle/>
          <a:p>
            <a:pPr marL="320040" lvl="1" indent="0">
              <a:buNone/>
            </a:pPr>
            <a:r>
              <a:rPr lang="en-US" sz="2800" dirty="0"/>
              <a:t>Keep in mind traditional, spiritual, and religious practices and beliefs that sustain you and your family:</a:t>
            </a:r>
          </a:p>
          <a:p>
            <a:pPr marL="662940" lvl="1" indent="-342900"/>
            <a:r>
              <a:rPr lang="en-US" sz="2800" dirty="0"/>
              <a:t>We have had to place a pause on our traditional religious practices and ceremonies that take place in group environments or gatherings during this time, but Creator surrounds us and prayer and spirituality is present in each one of us. </a:t>
            </a:r>
          </a:p>
          <a:p>
            <a:pPr marL="320040" lvl="1" indent="0">
              <a:buNone/>
            </a:pPr>
            <a:endParaRPr lang="en-US" sz="2800" dirty="0"/>
          </a:p>
        </p:txBody>
      </p:sp>
      <p:sp>
        <p:nvSpPr>
          <p:cNvPr id="6" name="AutoShape 2">
            <a:extLst>
              <a:ext uri="{FF2B5EF4-FFF2-40B4-BE49-F238E27FC236}">
                <a16:creationId xmlns:a16="http://schemas.microsoft.com/office/drawing/2014/main" id="{4A9E6716-7E45-462F-BCC7-D92B4B3C7B4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D926A408-1252-436F-83F4-6B2245FC45BD}"/>
              </a:ext>
            </a:extLst>
          </p:cNvPr>
          <p:cNvPicPr>
            <a:picLocks noChangeAspect="1"/>
          </p:cNvPicPr>
          <p:nvPr/>
        </p:nvPicPr>
        <p:blipFill>
          <a:blip r:embed="rId3"/>
          <a:stretch>
            <a:fillRect/>
          </a:stretch>
        </p:blipFill>
        <p:spPr>
          <a:xfrm>
            <a:off x="7137009" y="1981535"/>
            <a:ext cx="4089515" cy="4772953"/>
          </a:xfrm>
          <a:prstGeom prst="rect">
            <a:avLst/>
          </a:prstGeom>
        </p:spPr>
      </p:pic>
    </p:spTree>
    <p:extLst>
      <p:ext uri="{BB962C8B-B14F-4D97-AF65-F5344CB8AC3E}">
        <p14:creationId xmlns:p14="http://schemas.microsoft.com/office/powerpoint/2010/main" val="2301224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Resources:</a:t>
            </a:r>
          </a:p>
        </p:txBody>
      </p:sp>
      <p:sp>
        <p:nvSpPr>
          <p:cNvPr id="3" name="Content Placeholder 2"/>
          <p:cNvSpPr>
            <a:spLocks noGrp="1"/>
          </p:cNvSpPr>
          <p:nvPr>
            <p:ph sz="half" idx="1"/>
          </p:nvPr>
        </p:nvSpPr>
        <p:spPr/>
        <p:txBody>
          <a:bodyPr>
            <a:noAutofit/>
          </a:bodyPr>
          <a:lstStyle/>
          <a:p>
            <a:r>
              <a:rPr lang="en-US" dirty="0"/>
              <a:t>Connecting Individuals to help:  </a:t>
            </a:r>
          </a:p>
          <a:p>
            <a:pPr lvl="1"/>
            <a:r>
              <a:rPr lang="en-US" sz="2400" dirty="0"/>
              <a:t>Behavioral Health professionals</a:t>
            </a:r>
          </a:p>
          <a:p>
            <a:pPr lvl="1"/>
            <a:r>
              <a:rPr lang="en-US" sz="2400" dirty="0"/>
              <a:t>Primary Care providers</a:t>
            </a:r>
          </a:p>
          <a:p>
            <a:pPr lvl="1"/>
            <a:r>
              <a:rPr lang="en-US" sz="2400" dirty="0"/>
              <a:t>Emergency Departments</a:t>
            </a:r>
          </a:p>
          <a:p>
            <a:pPr lvl="1"/>
            <a:r>
              <a:rPr lang="en-US" sz="2400" dirty="0"/>
              <a:t>Law Enforcement</a:t>
            </a:r>
          </a:p>
          <a:p>
            <a:pPr lvl="1"/>
            <a:endParaRPr lang="en-US" sz="2400" dirty="0"/>
          </a:p>
          <a:p>
            <a:r>
              <a:rPr lang="en-US" dirty="0"/>
              <a:t>National Suicide Prevention Hotline</a:t>
            </a:r>
          </a:p>
          <a:p>
            <a:pPr lvl="2"/>
            <a:r>
              <a:rPr lang="en-US" sz="2400" dirty="0">
                <a:solidFill>
                  <a:srgbClr val="FF0000"/>
                </a:solidFill>
                <a:highlight>
                  <a:srgbClr val="FFFF00"/>
                </a:highlight>
              </a:rPr>
              <a:t>1-800-273 Talk (8255) </a:t>
            </a:r>
          </a:p>
        </p:txBody>
      </p:sp>
      <p:sp>
        <p:nvSpPr>
          <p:cNvPr id="4" name="Content Placeholder 3">
            <a:extLst>
              <a:ext uri="{FF2B5EF4-FFF2-40B4-BE49-F238E27FC236}">
                <a16:creationId xmlns:a16="http://schemas.microsoft.com/office/drawing/2014/main" id="{7E6DFA2F-74E4-804A-B9C7-D746FDBC6224}"/>
              </a:ext>
            </a:extLst>
          </p:cNvPr>
          <p:cNvSpPr>
            <a:spLocks noGrp="1"/>
          </p:cNvSpPr>
          <p:nvPr>
            <p:ph sz="half" idx="2"/>
          </p:nvPr>
        </p:nvSpPr>
        <p:spPr>
          <a:xfrm>
            <a:off x="6096000" y="2236860"/>
            <a:ext cx="4700058" cy="3599316"/>
          </a:xfrm>
        </p:spPr>
        <p:txBody>
          <a:bodyPr>
            <a:noAutofit/>
          </a:bodyPr>
          <a:lstStyle/>
          <a:p>
            <a:r>
              <a:rPr lang="en-US" dirty="0"/>
              <a:t>NM CYFD:</a:t>
            </a:r>
          </a:p>
          <a:p>
            <a:pPr lvl="1"/>
            <a:r>
              <a:rPr lang="en-US" sz="2400" dirty="0"/>
              <a:t>1-855-333-SAFE</a:t>
            </a:r>
          </a:p>
          <a:p>
            <a:r>
              <a:rPr lang="en-US" dirty="0"/>
              <a:t>NM Crisis Line:</a:t>
            </a:r>
          </a:p>
          <a:p>
            <a:pPr lvl="1"/>
            <a:r>
              <a:rPr lang="en-US" sz="2400" dirty="0"/>
              <a:t>1-855-NMCRISIS (662-7474) </a:t>
            </a:r>
          </a:p>
          <a:p>
            <a:r>
              <a:rPr lang="en-US" dirty="0"/>
              <a:t>NM Peer to Peer Warmline:</a:t>
            </a:r>
          </a:p>
          <a:p>
            <a:pPr lvl="1"/>
            <a:r>
              <a:rPr lang="en-US" sz="2400" dirty="0"/>
              <a:t>1-855-4NM-7100 (466-7100)</a:t>
            </a:r>
          </a:p>
          <a:p>
            <a:r>
              <a:rPr lang="en-US" dirty="0"/>
              <a:t>Agora Crisis Center</a:t>
            </a:r>
          </a:p>
          <a:p>
            <a:pPr lvl="1"/>
            <a:r>
              <a:rPr lang="en-US" sz="2400" dirty="0"/>
              <a:t>505-277-3013</a:t>
            </a:r>
          </a:p>
          <a:p>
            <a:r>
              <a:rPr lang="en-US" dirty="0"/>
              <a:t>Native Suicide Prevention Text Line:  Text “NATIVE to 741-741</a:t>
            </a:r>
          </a:p>
          <a:p>
            <a:endParaRPr lang="en-US" dirty="0"/>
          </a:p>
        </p:txBody>
      </p:sp>
    </p:spTree>
    <p:extLst>
      <p:ext uri="{BB962C8B-B14F-4D97-AF65-F5344CB8AC3E}">
        <p14:creationId xmlns:p14="http://schemas.microsoft.com/office/powerpoint/2010/main" val="17580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EF70E-ABF4-4694-BA41-DE3690C6EECC}"/>
              </a:ext>
            </a:extLst>
          </p:cNvPr>
          <p:cNvSpPr>
            <a:spLocks noGrp="1"/>
          </p:cNvSpPr>
          <p:nvPr>
            <p:ph type="title"/>
          </p:nvPr>
        </p:nvSpPr>
        <p:spPr/>
        <p:txBody>
          <a:bodyPr/>
          <a:lstStyle/>
          <a:p>
            <a:r>
              <a:rPr lang="en-US" dirty="0"/>
              <a:t>COVID-19 Impact on Tribal Communities</a:t>
            </a:r>
          </a:p>
        </p:txBody>
      </p:sp>
      <p:sp>
        <p:nvSpPr>
          <p:cNvPr id="3" name="Content Placeholder 2">
            <a:extLst>
              <a:ext uri="{FF2B5EF4-FFF2-40B4-BE49-F238E27FC236}">
                <a16:creationId xmlns:a16="http://schemas.microsoft.com/office/drawing/2014/main" id="{48737DB5-2361-49B8-A835-F130105ECEDF}"/>
              </a:ext>
            </a:extLst>
          </p:cNvPr>
          <p:cNvSpPr>
            <a:spLocks noGrp="1"/>
          </p:cNvSpPr>
          <p:nvPr>
            <p:ph idx="1"/>
          </p:nvPr>
        </p:nvSpPr>
        <p:spPr/>
        <p:txBody>
          <a:bodyPr>
            <a:normAutofit lnSpcReduction="10000"/>
          </a:bodyPr>
          <a:lstStyle/>
          <a:p>
            <a:r>
              <a:rPr lang="en-US" dirty="0"/>
              <a:t>For our tribal communities locally and nationwide, the impact to our communities were much deeper</a:t>
            </a:r>
          </a:p>
          <a:p>
            <a:pPr lvl="1"/>
            <a:r>
              <a:rPr lang="en-US" sz="2400" dirty="0"/>
              <a:t>Family gathering restrictions </a:t>
            </a:r>
          </a:p>
          <a:p>
            <a:pPr lvl="1"/>
            <a:r>
              <a:rPr lang="en-US" sz="2400" dirty="0"/>
              <a:t>Inability to take part in our traditional practices and ceremonies</a:t>
            </a:r>
          </a:p>
          <a:p>
            <a:pPr lvl="1"/>
            <a:r>
              <a:rPr lang="en-US" sz="2400" dirty="0"/>
              <a:t>Inability to take part in our traditional grief and mourning practices</a:t>
            </a:r>
          </a:p>
          <a:p>
            <a:pPr lvl="1"/>
            <a:r>
              <a:rPr lang="en-US" sz="2400" dirty="0"/>
              <a:t>Grief in the inability to take part in our practices</a:t>
            </a:r>
          </a:p>
          <a:p>
            <a:pPr lvl="1"/>
            <a:r>
              <a:rPr lang="en-US" sz="2400" dirty="0"/>
              <a:t>Mourning elders or traditional knowledge keepers</a:t>
            </a:r>
          </a:p>
          <a:p>
            <a:pPr lvl="1"/>
            <a:r>
              <a:rPr lang="en-US" sz="2400" dirty="0"/>
              <a:t>Disconnection</a:t>
            </a:r>
          </a:p>
          <a:p>
            <a:pPr lvl="1"/>
            <a:endParaRPr lang="en-US" sz="2400" dirty="0"/>
          </a:p>
        </p:txBody>
      </p:sp>
    </p:spTree>
    <p:extLst>
      <p:ext uri="{BB962C8B-B14F-4D97-AF65-F5344CB8AC3E}">
        <p14:creationId xmlns:p14="http://schemas.microsoft.com/office/powerpoint/2010/main" val="28802971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14F26-DD83-4F84-910D-356A1D032331}"/>
              </a:ext>
            </a:extLst>
          </p:cNvPr>
          <p:cNvSpPr>
            <a:spLocks noGrp="1"/>
          </p:cNvSpPr>
          <p:nvPr>
            <p:ph type="title" idx="4294967295"/>
          </p:nvPr>
        </p:nvSpPr>
        <p:spPr>
          <a:xfrm>
            <a:off x="999460" y="2657549"/>
            <a:ext cx="9613900" cy="1090613"/>
          </a:xfrm>
        </p:spPr>
        <p:txBody>
          <a:bodyPr>
            <a:noAutofit/>
          </a:bodyPr>
          <a:lstStyle/>
          <a:p>
            <a:r>
              <a:rPr lang="en-US" sz="4800" dirty="0"/>
              <a:t>Special thank you and acknowledgement to Jennifer Nanez, who contributed to this presentation with her expertise, knowledge and experience. </a:t>
            </a:r>
            <a:br>
              <a:rPr lang="en-US" sz="4800" dirty="0"/>
            </a:br>
            <a:br>
              <a:rPr lang="en-US" sz="4800" dirty="0"/>
            </a:br>
            <a:r>
              <a:rPr lang="en-US" sz="4800" dirty="0"/>
              <a:t>Thank you HNL for inviting us today. </a:t>
            </a:r>
          </a:p>
        </p:txBody>
      </p:sp>
    </p:spTree>
    <p:extLst>
      <p:ext uri="{BB962C8B-B14F-4D97-AF65-F5344CB8AC3E}">
        <p14:creationId xmlns:p14="http://schemas.microsoft.com/office/powerpoint/2010/main" val="19644489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106B9FE-7E5A-4047-B5D3-C3C24BD3E8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EBA20-0A64-45D5-B937-FE93DCA01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85632" y="0"/>
            <a:ext cx="340636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3EAD5E5B-543A-4690-8C75-BACF7FFB40E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pic>
        <p:nvPicPr>
          <p:cNvPr id="14" name="Picture 13">
            <a:extLst>
              <a:ext uri="{FF2B5EF4-FFF2-40B4-BE49-F238E27FC236}">
                <a16:creationId xmlns:a16="http://schemas.microsoft.com/office/drawing/2014/main" id="{98739700-980C-4F96-84CD-97157DFE86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59089"/>
            <a:ext cx="9107362" cy="321164"/>
          </a:xfrm>
          <a:prstGeom prst="rect">
            <a:avLst/>
          </a:prstGeom>
        </p:spPr>
      </p:pic>
      <p:sp>
        <p:nvSpPr>
          <p:cNvPr id="16" name="Rectangle 15">
            <a:extLst>
              <a:ext uri="{FF2B5EF4-FFF2-40B4-BE49-F238E27FC236}">
                <a16:creationId xmlns:a16="http://schemas.microsoft.com/office/drawing/2014/main" id="{52A2FDCB-3B06-44F3-A0AA-2C056C3E5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1" y="609600"/>
            <a:ext cx="9107363" cy="136819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6F6EC63-C909-614E-B985-409FA8715D7D}"/>
              </a:ext>
            </a:extLst>
          </p:cNvPr>
          <p:cNvSpPr>
            <a:spLocks noGrp="1"/>
          </p:cNvSpPr>
          <p:nvPr>
            <p:ph type="title"/>
          </p:nvPr>
        </p:nvSpPr>
        <p:spPr>
          <a:xfrm>
            <a:off x="680321" y="753228"/>
            <a:ext cx="7461844" cy="1080938"/>
          </a:xfrm>
        </p:spPr>
        <p:txBody>
          <a:bodyPr>
            <a:normAutofit/>
          </a:bodyPr>
          <a:lstStyle/>
          <a:p>
            <a:r>
              <a:rPr lang="en-US" dirty="0">
                <a:solidFill>
                  <a:srgbClr val="FFFFFF"/>
                </a:solidFill>
              </a:rPr>
              <a:t>Contact Information </a:t>
            </a:r>
          </a:p>
        </p:txBody>
      </p:sp>
      <p:sp>
        <p:nvSpPr>
          <p:cNvPr id="3" name="Content Placeholder 2">
            <a:extLst>
              <a:ext uri="{FF2B5EF4-FFF2-40B4-BE49-F238E27FC236}">
                <a16:creationId xmlns:a16="http://schemas.microsoft.com/office/drawing/2014/main" id="{8138C027-9266-1348-BABE-06540192DE82}"/>
              </a:ext>
            </a:extLst>
          </p:cNvPr>
          <p:cNvSpPr>
            <a:spLocks noGrp="1"/>
          </p:cNvSpPr>
          <p:nvPr>
            <p:ph idx="1"/>
          </p:nvPr>
        </p:nvSpPr>
        <p:spPr>
          <a:xfrm>
            <a:off x="680321" y="2336873"/>
            <a:ext cx="7461844" cy="3142077"/>
          </a:xfrm>
        </p:spPr>
        <p:txBody>
          <a:bodyPr>
            <a:normAutofit/>
          </a:bodyPr>
          <a:lstStyle/>
          <a:p>
            <a:r>
              <a:rPr lang="en-US" sz="3200" dirty="0"/>
              <a:t>Dr. Deidre </a:t>
            </a:r>
            <a:r>
              <a:rPr lang="en-US" sz="3200" dirty="0" err="1"/>
              <a:t>Yellowhair</a:t>
            </a:r>
            <a:r>
              <a:rPr lang="en-US" sz="3200" dirty="0"/>
              <a:t>-Begay </a:t>
            </a:r>
          </a:p>
          <a:p>
            <a:pPr lvl="1"/>
            <a:r>
              <a:rPr lang="en-US" sz="2400" dirty="0"/>
              <a:t>Email: </a:t>
            </a:r>
            <a:r>
              <a:rPr lang="en-US" sz="2400" dirty="0">
                <a:hlinkClick r:id="rId4"/>
              </a:rPr>
              <a:t>dpbegay@salud.unm.edu</a:t>
            </a:r>
            <a:endParaRPr lang="en-US" sz="2400" dirty="0"/>
          </a:p>
          <a:p>
            <a:pPr marL="457200" lvl="1" indent="0">
              <a:buNone/>
            </a:pPr>
            <a:endParaRPr lang="en-US" sz="2400" dirty="0"/>
          </a:p>
          <a:p>
            <a:r>
              <a:rPr lang="en-US" sz="3200" dirty="0"/>
              <a:t>Jeremiah D. Simmons, MS </a:t>
            </a:r>
          </a:p>
          <a:p>
            <a:pPr lvl="1"/>
            <a:r>
              <a:rPr lang="en-US" sz="2400" dirty="0"/>
              <a:t>Email: </a:t>
            </a:r>
            <a:r>
              <a:rPr lang="en-US" sz="2400" dirty="0">
                <a:hlinkClick r:id="rId5"/>
              </a:rPr>
              <a:t>jdsimmons@salud.unm.edu</a:t>
            </a:r>
            <a:r>
              <a:rPr lang="en-US" sz="2400" dirty="0"/>
              <a:t> </a:t>
            </a:r>
          </a:p>
        </p:txBody>
      </p:sp>
    </p:spTree>
    <p:extLst>
      <p:ext uri="{BB962C8B-B14F-4D97-AF65-F5344CB8AC3E}">
        <p14:creationId xmlns:p14="http://schemas.microsoft.com/office/powerpoint/2010/main" val="654916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CA6B0-D2A2-43D3-AA98-F8F103630AB7}"/>
              </a:ext>
            </a:extLst>
          </p:cNvPr>
          <p:cNvSpPr>
            <a:spLocks noGrp="1"/>
          </p:cNvSpPr>
          <p:nvPr>
            <p:ph type="title"/>
          </p:nvPr>
        </p:nvSpPr>
        <p:spPr/>
        <p:txBody>
          <a:bodyPr/>
          <a:lstStyle/>
          <a:p>
            <a:r>
              <a:rPr lang="en-US" dirty="0"/>
              <a:t>Stress &amp; Mental Health </a:t>
            </a:r>
          </a:p>
        </p:txBody>
      </p:sp>
      <p:sp>
        <p:nvSpPr>
          <p:cNvPr id="3" name="Content Placeholder 2">
            <a:extLst>
              <a:ext uri="{FF2B5EF4-FFF2-40B4-BE49-F238E27FC236}">
                <a16:creationId xmlns:a16="http://schemas.microsoft.com/office/drawing/2014/main" id="{0339D290-E3ED-444C-BDC4-32E62D92B39B}"/>
              </a:ext>
            </a:extLst>
          </p:cNvPr>
          <p:cNvSpPr>
            <a:spLocks noGrp="1"/>
          </p:cNvSpPr>
          <p:nvPr>
            <p:ph sz="half" idx="1"/>
          </p:nvPr>
        </p:nvSpPr>
        <p:spPr>
          <a:xfrm>
            <a:off x="195867" y="2168289"/>
            <a:ext cx="5746963" cy="4402631"/>
          </a:xfrm>
        </p:spPr>
        <p:txBody>
          <a:bodyPr>
            <a:normAutofit fontScale="92500" lnSpcReduction="10000"/>
          </a:bodyPr>
          <a:lstStyle/>
          <a:p>
            <a:pPr marL="457200" lvl="1" indent="0">
              <a:buNone/>
            </a:pPr>
            <a:r>
              <a:rPr lang="en-US" sz="2800" dirty="0"/>
              <a:t>Stressors are anything that can impact our overall wellbeing; our physical health, mental and emotional health, our social health, and our spiritual health. </a:t>
            </a:r>
          </a:p>
          <a:p>
            <a:pPr marL="457200" lvl="1" indent="0">
              <a:buNone/>
            </a:pPr>
            <a:endParaRPr lang="en-US" sz="2800" dirty="0"/>
          </a:p>
          <a:p>
            <a:pPr marL="457200" lvl="1" indent="0">
              <a:buNone/>
            </a:pPr>
            <a:r>
              <a:rPr lang="en-US" sz="2800" dirty="0"/>
              <a:t>Mental health is a state of wellbeing, when a person can cope with normal stressors, work productively, and make contributions to their community (W.H.O.). </a:t>
            </a:r>
          </a:p>
          <a:p>
            <a:pPr marL="457200" lvl="1" indent="0">
              <a:buNone/>
            </a:pPr>
            <a:endParaRPr lang="en-US" sz="2800" dirty="0"/>
          </a:p>
          <a:p>
            <a:pPr marL="457200" lvl="1" indent="0">
              <a:buNone/>
            </a:pPr>
            <a:endParaRPr lang="en-US" sz="2800" dirty="0"/>
          </a:p>
        </p:txBody>
      </p:sp>
      <p:pic>
        <p:nvPicPr>
          <p:cNvPr id="5" name="Picture 4">
            <a:extLst>
              <a:ext uri="{FF2B5EF4-FFF2-40B4-BE49-F238E27FC236}">
                <a16:creationId xmlns:a16="http://schemas.microsoft.com/office/drawing/2014/main" id="{621C56C6-2642-479E-ADF8-F0A5DF40DB7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095999" y="2336872"/>
            <a:ext cx="5900133" cy="3767899"/>
          </a:xfrm>
          <a:prstGeom prst="rect">
            <a:avLst/>
          </a:prstGeom>
        </p:spPr>
      </p:pic>
    </p:spTree>
    <p:extLst>
      <p:ext uri="{BB962C8B-B14F-4D97-AF65-F5344CB8AC3E}">
        <p14:creationId xmlns:p14="http://schemas.microsoft.com/office/powerpoint/2010/main" val="3887270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Stressors</a:t>
            </a:r>
          </a:p>
        </p:txBody>
      </p:sp>
      <p:sp>
        <p:nvSpPr>
          <p:cNvPr id="4" name="Text Placeholder 3">
            <a:extLst>
              <a:ext uri="{FF2B5EF4-FFF2-40B4-BE49-F238E27FC236}">
                <a16:creationId xmlns:a16="http://schemas.microsoft.com/office/drawing/2014/main" id="{25CC25EA-19D6-41CC-B2F3-C2F82052CCC6}"/>
              </a:ext>
            </a:extLst>
          </p:cNvPr>
          <p:cNvSpPr>
            <a:spLocks noGrp="1"/>
          </p:cNvSpPr>
          <p:nvPr>
            <p:ph type="body" idx="1"/>
          </p:nvPr>
        </p:nvSpPr>
        <p:spPr/>
        <p:txBody>
          <a:bodyPr>
            <a:normAutofit/>
          </a:bodyPr>
          <a:lstStyle/>
          <a:p>
            <a:r>
              <a:rPr lang="en-US" dirty="0"/>
              <a:t>Some stressors:</a:t>
            </a:r>
          </a:p>
        </p:txBody>
      </p:sp>
      <p:sp>
        <p:nvSpPr>
          <p:cNvPr id="3" name="Content Placeholder 2"/>
          <p:cNvSpPr>
            <a:spLocks noGrp="1"/>
          </p:cNvSpPr>
          <p:nvPr>
            <p:ph sz="half" idx="2"/>
          </p:nvPr>
        </p:nvSpPr>
        <p:spPr>
          <a:xfrm>
            <a:off x="680322" y="3205858"/>
            <a:ext cx="4698355" cy="2906179"/>
          </a:xfrm>
        </p:spPr>
        <p:txBody>
          <a:bodyPr>
            <a:normAutofit fontScale="92500" lnSpcReduction="20000"/>
          </a:bodyPr>
          <a:lstStyle/>
          <a:p>
            <a:r>
              <a:rPr lang="en-US" sz="2600" dirty="0"/>
              <a:t>Identity</a:t>
            </a:r>
          </a:p>
          <a:p>
            <a:r>
              <a:rPr lang="en-US" sz="2600" dirty="0"/>
              <a:t>Transition into adulthood</a:t>
            </a:r>
          </a:p>
          <a:p>
            <a:r>
              <a:rPr lang="en-US" sz="2600" dirty="0"/>
              <a:t>Career choices</a:t>
            </a:r>
          </a:p>
          <a:p>
            <a:r>
              <a:rPr lang="en-US" sz="2600" dirty="0"/>
              <a:t>College/Grad school/Technical school</a:t>
            </a:r>
          </a:p>
          <a:p>
            <a:r>
              <a:rPr lang="en-US" sz="2600" dirty="0"/>
              <a:t>Finances</a:t>
            </a:r>
          </a:p>
          <a:p>
            <a:r>
              <a:rPr lang="en-US" sz="2600" dirty="0"/>
              <a:t>Working with people </a:t>
            </a:r>
          </a:p>
          <a:p>
            <a:r>
              <a:rPr lang="en-US" sz="2600" dirty="0"/>
              <a:t>Relationships</a:t>
            </a:r>
          </a:p>
          <a:p>
            <a:pPr lvl="1"/>
            <a:endParaRPr lang="en-US" sz="2400" dirty="0"/>
          </a:p>
          <a:p>
            <a:pPr lvl="1"/>
            <a:endParaRPr lang="en-US" sz="2400" dirty="0"/>
          </a:p>
        </p:txBody>
      </p:sp>
      <p:sp>
        <p:nvSpPr>
          <p:cNvPr id="5" name="Text Placeholder 4">
            <a:extLst>
              <a:ext uri="{FF2B5EF4-FFF2-40B4-BE49-F238E27FC236}">
                <a16:creationId xmlns:a16="http://schemas.microsoft.com/office/drawing/2014/main" id="{D948389E-0A4A-4B90-BF33-D485AA3224B3}"/>
              </a:ext>
            </a:extLst>
          </p:cNvPr>
          <p:cNvSpPr>
            <a:spLocks noGrp="1"/>
          </p:cNvSpPr>
          <p:nvPr>
            <p:ph type="body" sz="quarter" idx="3"/>
          </p:nvPr>
        </p:nvSpPr>
        <p:spPr/>
        <p:txBody>
          <a:bodyPr>
            <a:normAutofit/>
          </a:bodyPr>
          <a:lstStyle/>
          <a:p>
            <a:r>
              <a:rPr lang="en-US" dirty="0"/>
              <a:t>In the last year:</a:t>
            </a:r>
          </a:p>
        </p:txBody>
      </p:sp>
      <p:sp>
        <p:nvSpPr>
          <p:cNvPr id="6" name="Content Placeholder 5">
            <a:extLst>
              <a:ext uri="{FF2B5EF4-FFF2-40B4-BE49-F238E27FC236}">
                <a16:creationId xmlns:a16="http://schemas.microsoft.com/office/drawing/2014/main" id="{7249D09C-11A0-4BBE-8987-05CC16CBD84B}"/>
              </a:ext>
            </a:extLst>
          </p:cNvPr>
          <p:cNvSpPr>
            <a:spLocks noGrp="1"/>
          </p:cNvSpPr>
          <p:nvPr>
            <p:ph sz="quarter" idx="4"/>
          </p:nvPr>
        </p:nvSpPr>
        <p:spPr/>
        <p:txBody>
          <a:bodyPr>
            <a:noAutofit/>
          </a:bodyPr>
          <a:lstStyle/>
          <a:p>
            <a:r>
              <a:rPr lang="en-US" dirty="0"/>
              <a:t>Virtual school, Learning new platforms to complete schoolwork, Unreliable internet, No Chromebook, laptop or computer at home,</a:t>
            </a:r>
          </a:p>
          <a:p>
            <a:r>
              <a:rPr lang="en-US" dirty="0"/>
              <a:t>Isolation from friends/family,</a:t>
            </a:r>
          </a:p>
          <a:p>
            <a:r>
              <a:rPr lang="en-US" dirty="0"/>
              <a:t>Loss of Job/income,</a:t>
            </a:r>
          </a:p>
          <a:p>
            <a:r>
              <a:rPr lang="en-US" dirty="0"/>
              <a:t>Shifting coping mechanisms. </a:t>
            </a:r>
          </a:p>
        </p:txBody>
      </p:sp>
    </p:spTree>
    <p:extLst>
      <p:ext uri="{BB962C8B-B14F-4D97-AF65-F5344CB8AC3E}">
        <p14:creationId xmlns:p14="http://schemas.microsoft.com/office/powerpoint/2010/main" val="34199644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511DBD-BCE6-4321-90C3-5AB91998BA27}"/>
              </a:ext>
            </a:extLst>
          </p:cNvPr>
          <p:cNvSpPr>
            <a:spLocks noGrp="1"/>
          </p:cNvSpPr>
          <p:nvPr>
            <p:ph type="title"/>
          </p:nvPr>
        </p:nvSpPr>
        <p:spPr/>
        <p:txBody>
          <a:bodyPr/>
          <a:lstStyle/>
          <a:p>
            <a:r>
              <a:rPr lang="en-US" dirty="0"/>
              <a:t>Risk factors</a:t>
            </a:r>
          </a:p>
        </p:txBody>
      </p:sp>
      <p:sp>
        <p:nvSpPr>
          <p:cNvPr id="3" name="Content Placeholder 2">
            <a:extLst>
              <a:ext uri="{FF2B5EF4-FFF2-40B4-BE49-F238E27FC236}">
                <a16:creationId xmlns:a16="http://schemas.microsoft.com/office/drawing/2014/main" id="{E258E100-2D0E-43E6-86F3-DEC7CED06614}"/>
              </a:ext>
            </a:extLst>
          </p:cNvPr>
          <p:cNvSpPr>
            <a:spLocks noGrp="1"/>
          </p:cNvSpPr>
          <p:nvPr>
            <p:ph idx="1"/>
          </p:nvPr>
        </p:nvSpPr>
        <p:spPr>
          <a:xfrm>
            <a:off x="239151" y="2152358"/>
            <a:ext cx="11662117" cy="4705642"/>
          </a:xfrm>
        </p:spPr>
        <p:txBody>
          <a:bodyPr>
            <a:normAutofit lnSpcReduction="10000"/>
          </a:bodyPr>
          <a:lstStyle/>
          <a:p>
            <a:pPr lvl="1"/>
            <a:r>
              <a:rPr lang="en-US" sz="3200" dirty="0"/>
              <a:t>Historical Trauma</a:t>
            </a:r>
          </a:p>
          <a:p>
            <a:pPr lvl="1"/>
            <a:r>
              <a:rPr lang="en-US" sz="3200" dirty="0"/>
              <a:t>Past individual, familial or intergenerational trauma history </a:t>
            </a:r>
          </a:p>
          <a:p>
            <a:pPr lvl="1"/>
            <a:r>
              <a:rPr lang="en-US" sz="3200" dirty="0"/>
              <a:t>Difficult living situation or unstable housing</a:t>
            </a:r>
          </a:p>
          <a:p>
            <a:pPr lvl="1"/>
            <a:r>
              <a:rPr lang="en-US" sz="3200" dirty="0"/>
              <a:t>Pre-existing economic instability</a:t>
            </a:r>
          </a:p>
          <a:p>
            <a:pPr lvl="1"/>
            <a:r>
              <a:rPr lang="en-US" sz="3200" dirty="0"/>
              <a:t>Medical conditions</a:t>
            </a:r>
          </a:p>
          <a:p>
            <a:pPr lvl="1"/>
            <a:r>
              <a:rPr lang="en-US" sz="3200" dirty="0"/>
              <a:t>Presence of substance abuse</a:t>
            </a:r>
          </a:p>
          <a:p>
            <a:pPr lvl="1"/>
            <a:r>
              <a:rPr lang="en-US" sz="3200" dirty="0"/>
              <a:t>Poor peer relationships</a:t>
            </a:r>
          </a:p>
          <a:p>
            <a:pPr lvl="1"/>
            <a:r>
              <a:rPr lang="en-US" sz="3200" dirty="0"/>
              <a:t>Learning challenges</a:t>
            </a:r>
          </a:p>
          <a:p>
            <a:pPr lvl="1"/>
            <a:r>
              <a:rPr lang="en-US" sz="3200" dirty="0"/>
              <a:t>Technology challenges</a:t>
            </a:r>
          </a:p>
          <a:p>
            <a:pPr lvl="1"/>
            <a:endParaRPr lang="en-US" sz="3200" dirty="0"/>
          </a:p>
        </p:txBody>
      </p:sp>
    </p:spTree>
    <p:extLst>
      <p:ext uri="{BB962C8B-B14F-4D97-AF65-F5344CB8AC3E}">
        <p14:creationId xmlns:p14="http://schemas.microsoft.com/office/powerpoint/2010/main" val="4153120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lumMod val="60000"/>
                    <a:lumOff val="40000"/>
                  </a:schemeClr>
                </a:solidFill>
              </a:rPr>
              <a:t>COVID19 &amp; Youth</a:t>
            </a:r>
          </a:p>
        </p:txBody>
      </p:sp>
      <p:sp>
        <p:nvSpPr>
          <p:cNvPr id="3" name="Content Placeholder 2"/>
          <p:cNvSpPr>
            <a:spLocks noGrp="1"/>
          </p:cNvSpPr>
          <p:nvPr>
            <p:ph idx="1"/>
          </p:nvPr>
        </p:nvSpPr>
        <p:spPr>
          <a:xfrm>
            <a:off x="140677" y="2039815"/>
            <a:ext cx="11816861" cy="4670474"/>
          </a:xfrm>
        </p:spPr>
        <p:txBody>
          <a:bodyPr>
            <a:normAutofit/>
          </a:bodyPr>
          <a:lstStyle/>
          <a:p>
            <a:pPr lvl="1"/>
            <a:r>
              <a:rPr lang="en-US" sz="3600" dirty="0"/>
              <a:t>School closures</a:t>
            </a:r>
          </a:p>
          <a:p>
            <a:pPr lvl="1"/>
            <a:r>
              <a:rPr lang="en-US" sz="3600" dirty="0"/>
              <a:t>Loss of routine</a:t>
            </a:r>
          </a:p>
          <a:p>
            <a:pPr lvl="1"/>
            <a:r>
              <a:rPr lang="en-US" sz="3600" dirty="0"/>
              <a:t>Isolation in home environment</a:t>
            </a:r>
          </a:p>
          <a:p>
            <a:pPr lvl="1"/>
            <a:r>
              <a:rPr lang="en-US" sz="3600" dirty="0"/>
              <a:t>Missed milestones</a:t>
            </a:r>
          </a:p>
          <a:p>
            <a:pPr lvl="1"/>
            <a:r>
              <a:rPr lang="en-US" sz="3600" dirty="0"/>
              <a:t>Missing friend groups </a:t>
            </a:r>
          </a:p>
          <a:p>
            <a:pPr lvl="1"/>
            <a:r>
              <a:rPr lang="en-US" sz="3600" dirty="0"/>
              <a:t>Loss of family members, elders, or extended relatives and clan relations</a:t>
            </a:r>
          </a:p>
        </p:txBody>
      </p:sp>
    </p:spTree>
    <p:extLst>
      <p:ext uri="{BB962C8B-B14F-4D97-AF65-F5344CB8AC3E}">
        <p14:creationId xmlns:p14="http://schemas.microsoft.com/office/powerpoint/2010/main" val="946790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AC0E0-F62B-4E97-80C8-CBC561D705DB}"/>
              </a:ext>
            </a:extLst>
          </p:cNvPr>
          <p:cNvSpPr>
            <a:spLocks noGrp="1"/>
          </p:cNvSpPr>
          <p:nvPr>
            <p:ph type="title"/>
          </p:nvPr>
        </p:nvSpPr>
        <p:spPr/>
        <p:txBody>
          <a:bodyPr/>
          <a:lstStyle/>
          <a:p>
            <a:r>
              <a:rPr lang="en-US" dirty="0"/>
              <a:t>Pandemic Fatigue</a:t>
            </a:r>
          </a:p>
        </p:txBody>
      </p:sp>
      <p:sp>
        <p:nvSpPr>
          <p:cNvPr id="3" name="Content Placeholder 2">
            <a:extLst>
              <a:ext uri="{FF2B5EF4-FFF2-40B4-BE49-F238E27FC236}">
                <a16:creationId xmlns:a16="http://schemas.microsoft.com/office/drawing/2014/main" id="{93896148-85F3-4CE6-828A-94DA6BECA803}"/>
              </a:ext>
            </a:extLst>
          </p:cNvPr>
          <p:cNvSpPr>
            <a:spLocks noGrp="1"/>
          </p:cNvSpPr>
          <p:nvPr>
            <p:ph idx="1"/>
          </p:nvPr>
        </p:nvSpPr>
        <p:spPr>
          <a:xfrm>
            <a:off x="112543" y="2053882"/>
            <a:ext cx="11718386" cy="4642339"/>
          </a:xfrm>
        </p:spPr>
        <p:txBody>
          <a:bodyPr>
            <a:normAutofit lnSpcReduction="10000"/>
          </a:bodyPr>
          <a:lstStyle/>
          <a:p>
            <a:pPr lvl="1"/>
            <a:r>
              <a:rPr lang="en-US" sz="3400" dirty="0"/>
              <a:t>Emotional exhaustion</a:t>
            </a:r>
          </a:p>
          <a:p>
            <a:pPr lvl="1"/>
            <a:r>
              <a:rPr lang="en-US" sz="3400" dirty="0"/>
              <a:t>Mental exhaustion</a:t>
            </a:r>
          </a:p>
          <a:p>
            <a:pPr lvl="1"/>
            <a:r>
              <a:rPr lang="en-US" sz="3400" dirty="0"/>
              <a:t>Physical exhaustion </a:t>
            </a:r>
          </a:p>
          <a:p>
            <a:pPr lvl="1"/>
            <a:r>
              <a:rPr lang="en-US" sz="3400" dirty="0"/>
              <a:t>Irritability</a:t>
            </a:r>
          </a:p>
          <a:p>
            <a:pPr lvl="1"/>
            <a:r>
              <a:rPr lang="en-US" sz="3400" dirty="0"/>
              <a:t>Sleep disturbance</a:t>
            </a:r>
          </a:p>
          <a:p>
            <a:pPr lvl="1"/>
            <a:r>
              <a:rPr lang="en-US" sz="3400" dirty="0"/>
              <a:t>Loss of morale</a:t>
            </a:r>
          </a:p>
          <a:p>
            <a:pPr lvl="1"/>
            <a:r>
              <a:rPr lang="en-US" sz="3400" dirty="0"/>
              <a:t>Anger</a:t>
            </a:r>
          </a:p>
          <a:p>
            <a:pPr lvl="1"/>
            <a:r>
              <a:rPr lang="en-US" sz="3400" dirty="0"/>
              <a:t>Not using safe practices-mask wearing, handwashing, physical distancing. </a:t>
            </a:r>
          </a:p>
          <a:p>
            <a:endParaRPr lang="en-US" sz="3200" dirty="0"/>
          </a:p>
        </p:txBody>
      </p:sp>
    </p:spTree>
    <p:extLst>
      <p:ext uri="{BB962C8B-B14F-4D97-AF65-F5344CB8AC3E}">
        <p14:creationId xmlns:p14="http://schemas.microsoft.com/office/powerpoint/2010/main" val="362182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389E6EE-693D-4720-8CF0-CFF41F3D752C}"/>
              </a:ext>
            </a:extLst>
          </p:cNvPr>
          <p:cNvSpPr>
            <a:spLocks noGrp="1"/>
          </p:cNvSpPr>
          <p:nvPr>
            <p:ph type="ctrTitle"/>
          </p:nvPr>
        </p:nvSpPr>
        <p:spPr/>
        <p:txBody>
          <a:bodyPr/>
          <a:lstStyle/>
          <a:p>
            <a:r>
              <a:rPr lang="en-US" dirty="0"/>
              <a:t>MENTAL HEALTH AWARENESS</a:t>
            </a:r>
          </a:p>
        </p:txBody>
      </p:sp>
    </p:spTree>
    <p:extLst>
      <p:ext uri="{BB962C8B-B14F-4D97-AF65-F5344CB8AC3E}">
        <p14:creationId xmlns:p14="http://schemas.microsoft.com/office/powerpoint/2010/main" val="1087475328"/>
      </p:ext>
    </p:extLst>
  </p:cSld>
  <p:clrMapOvr>
    <a:masterClrMapping/>
  </p:clrMapOvr>
</p:sld>
</file>

<file path=ppt/theme/theme1.xml><?xml version="1.0" encoding="utf-8"?>
<a:theme xmlns:a="http://schemas.openxmlformats.org/drawingml/2006/main" name="Berli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8310</TotalTime>
  <Words>2274</Words>
  <Application>Microsoft Macintosh PowerPoint</Application>
  <PresentationFormat>Widescreen</PresentationFormat>
  <Paragraphs>314</Paragraphs>
  <Slides>31</Slides>
  <Notes>21</Notes>
  <HiddenSlides>6</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Times</vt:lpstr>
      <vt:lpstr>Trebuchet MS</vt:lpstr>
      <vt:lpstr>Wingdings</vt:lpstr>
      <vt:lpstr>Berlin</vt:lpstr>
      <vt:lpstr>Nurturing Mental Health Through Skill-Building</vt:lpstr>
      <vt:lpstr>Dr. Deidre Yellowhair-Begay, Ph.D Jeremiah D. Simmons, M.S.</vt:lpstr>
      <vt:lpstr>COVID-19 Impact on Tribal Communities</vt:lpstr>
      <vt:lpstr>Stress &amp; Mental Health </vt:lpstr>
      <vt:lpstr>Stressors</vt:lpstr>
      <vt:lpstr>Risk factors</vt:lpstr>
      <vt:lpstr>COVID19 &amp; Youth</vt:lpstr>
      <vt:lpstr>Pandemic Fatigue</vt:lpstr>
      <vt:lpstr>MENTAL HEALTH AWARENESS</vt:lpstr>
      <vt:lpstr>Warning Signs </vt:lpstr>
      <vt:lpstr>PowerPoint Presentation</vt:lpstr>
      <vt:lpstr>PowerPoint Presentation</vt:lpstr>
      <vt:lpstr>GRIEVING &amp; MISSED MILESTONES</vt:lpstr>
      <vt:lpstr>Grieving &amp; Milestones</vt:lpstr>
      <vt:lpstr>Grieving Processes </vt:lpstr>
      <vt:lpstr>Suicide Awareness</vt:lpstr>
      <vt:lpstr>Suicide Myths &amp; Facts Quiz</vt:lpstr>
      <vt:lpstr>Talking about Suicide</vt:lpstr>
      <vt:lpstr>PowerPoint Presentation</vt:lpstr>
      <vt:lpstr>What To Do If Someone I Know Is Suicidal</vt:lpstr>
      <vt:lpstr>Honoring Your Life</vt:lpstr>
      <vt:lpstr>Resilience, Coping, &amp; Self-Care</vt:lpstr>
      <vt:lpstr>Resilience, Coping, &amp; Self-Care</vt:lpstr>
      <vt:lpstr>PowerPoint Presentation</vt:lpstr>
      <vt:lpstr>Practicing Self-Care</vt:lpstr>
      <vt:lpstr>PowerPoint Presentation</vt:lpstr>
      <vt:lpstr>Circle Of Support</vt:lpstr>
      <vt:lpstr>And continue to remember…Honor Your Life</vt:lpstr>
      <vt:lpstr>Resources:</vt:lpstr>
      <vt:lpstr>Special thank you and acknowledgement to Jennifer Nanez, who contributed to this presentation with her expertise, knowledge and experience.   Thank you HNL for inviting us today. </vt:lpstr>
      <vt:lpstr>Contact Information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Nanez</dc:creator>
  <cp:lastModifiedBy>Jeremiah D Simmons</cp:lastModifiedBy>
  <cp:revision>109</cp:revision>
  <dcterms:created xsi:type="dcterms:W3CDTF">2021-02-26T02:16:51Z</dcterms:created>
  <dcterms:modified xsi:type="dcterms:W3CDTF">2021-06-12T16:15:29Z</dcterms:modified>
</cp:coreProperties>
</file>